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1" r:id="rId1"/>
  </p:sldMasterIdLst>
  <p:notesMasterIdLst>
    <p:notesMasterId r:id="rId96"/>
  </p:notesMasterIdLst>
  <p:sldIdLst>
    <p:sldId id="256" r:id="rId2"/>
    <p:sldId id="318" r:id="rId3"/>
    <p:sldId id="258" r:id="rId4"/>
    <p:sldId id="475" r:id="rId5"/>
    <p:sldId id="482" r:id="rId6"/>
    <p:sldId id="476" r:id="rId7"/>
    <p:sldId id="344" r:id="rId8"/>
    <p:sldId id="259" r:id="rId9"/>
    <p:sldId id="260" r:id="rId10"/>
    <p:sldId id="481" r:id="rId11"/>
    <p:sldId id="480" r:id="rId12"/>
    <p:sldId id="262" r:id="rId13"/>
    <p:sldId id="345" r:id="rId14"/>
    <p:sldId id="263" r:id="rId15"/>
    <p:sldId id="433" r:id="rId16"/>
    <p:sldId id="264" r:id="rId17"/>
    <p:sldId id="377" r:id="rId18"/>
    <p:sldId id="266" r:id="rId19"/>
    <p:sldId id="273" r:id="rId20"/>
    <p:sldId id="319" r:id="rId21"/>
    <p:sldId id="320" r:id="rId22"/>
    <p:sldId id="332" r:id="rId23"/>
    <p:sldId id="333" r:id="rId24"/>
    <p:sldId id="322" r:id="rId25"/>
    <p:sldId id="267" r:id="rId26"/>
    <p:sldId id="268" r:id="rId27"/>
    <p:sldId id="270" r:id="rId28"/>
    <p:sldId id="271" r:id="rId29"/>
    <p:sldId id="274" r:id="rId30"/>
    <p:sldId id="275" r:id="rId31"/>
    <p:sldId id="276" r:id="rId32"/>
    <p:sldId id="277" r:id="rId33"/>
    <p:sldId id="430" r:id="rId34"/>
    <p:sldId id="431" r:id="rId35"/>
    <p:sldId id="326" r:id="rId36"/>
    <p:sldId id="327" r:id="rId37"/>
    <p:sldId id="328" r:id="rId38"/>
    <p:sldId id="331" r:id="rId39"/>
    <p:sldId id="279" r:id="rId40"/>
    <p:sldId id="483" r:id="rId41"/>
    <p:sldId id="280" r:id="rId42"/>
    <p:sldId id="281" r:id="rId43"/>
    <p:sldId id="282" r:id="rId44"/>
    <p:sldId id="343" r:id="rId45"/>
    <p:sldId id="314" r:id="rId46"/>
    <p:sldId id="315" r:id="rId47"/>
    <p:sldId id="283" r:id="rId48"/>
    <p:sldId id="347" r:id="rId49"/>
    <p:sldId id="348" r:id="rId50"/>
    <p:sldId id="349" r:id="rId51"/>
    <p:sldId id="350" r:id="rId52"/>
    <p:sldId id="351" r:id="rId53"/>
    <p:sldId id="352" r:id="rId54"/>
    <p:sldId id="353" r:id="rId55"/>
    <p:sldId id="354" r:id="rId56"/>
    <p:sldId id="293" r:id="rId57"/>
    <p:sldId id="285" r:id="rId58"/>
    <p:sldId id="284" r:id="rId59"/>
    <p:sldId id="286" r:id="rId60"/>
    <p:sldId id="288" r:id="rId61"/>
    <p:sldId id="289" r:id="rId62"/>
    <p:sldId id="299" r:id="rId63"/>
    <p:sldId id="290" r:id="rId64"/>
    <p:sldId id="291" r:id="rId65"/>
    <p:sldId id="292" r:id="rId66"/>
    <p:sldId id="294" r:id="rId67"/>
    <p:sldId id="295" r:id="rId68"/>
    <p:sldId id="297" r:id="rId69"/>
    <p:sldId id="296" r:id="rId70"/>
    <p:sldId id="298" r:id="rId71"/>
    <p:sldId id="300" r:id="rId72"/>
    <p:sldId id="335" r:id="rId73"/>
    <p:sldId id="306" r:id="rId74"/>
    <p:sldId id="307" r:id="rId75"/>
    <p:sldId id="308" r:id="rId76"/>
    <p:sldId id="309" r:id="rId77"/>
    <p:sldId id="310" r:id="rId78"/>
    <p:sldId id="316" r:id="rId79"/>
    <p:sldId id="312" r:id="rId80"/>
    <p:sldId id="301" r:id="rId81"/>
    <p:sldId id="302" r:id="rId82"/>
    <p:sldId id="303" r:id="rId83"/>
    <p:sldId id="304" r:id="rId84"/>
    <p:sldId id="305" r:id="rId85"/>
    <p:sldId id="342" r:id="rId86"/>
    <p:sldId id="313" r:id="rId87"/>
    <p:sldId id="336" r:id="rId88"/>
    <p:sldId id="340" r:id="rId89"/>
    <p:sldId id="337" r:id="rId90"/>
    <p:sldId id="338" r:id="rId91"/>
    <p:sldId id="341" r:id="rId92"/>
    <p:sldId id="339" r:id="rId93"/>
    <p:sldId id="324" r:id="rId94"/>
    <p:sldId id="478" r:id="rId9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40"/>
  </p:normalViewPr>
  <p:slideViewPr>
    <p:cSldViewPr snapToGrid="0" snapToObjects="1">
      <p:cViewPr varScale="1">
        <p:scale>
          <a:sx n="104" d="100"/>
          <a:sy n="104" d="100"/>
        </p:scale>
        <p:origin x="1880" y="2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viewProps" Target="viewProps.xml"/></Relationships>
</file>

<file path=ppt/media/image1.png>
</file>

<file path=ppt/media/image10.png>
</file>

<file path=ppt/media/image11.png>
</file>

<file path=ppt/media/image12.jpg>
</file>

<file path=ppt/media/image13.jpg>
</file>

<file path=ppt/media/image14.jpg>
</file>

<file path=ppt/media/image15.jpg>
</file>

<file path=ppt/media/image16.png>
</file>

<file path=ppt/media/image17.jpg>
</file>

<file path=ppt/media/image18.png>
</file>

<file path=ppt/media/image19.png>
</file>

<file path=ppt/media/image3.jp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85DEA3-F5CC-0642-A167-91B69A53E6F2}" type="datetimeFigureOut">
              <a:rPr lang="en-US" smtClean="0"/>
              <a:t>8/30/22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FBB230-9E54-B94D-B029-CD8719A56ED5}" type="slidenum">
              <a:rPr lang="en-US" smtClean="0"/>
              <a:t>‹#›</a:t>
            </a:fld>
            <a:endParaRPr lang="en-US"/>
          </a:p>
        </p:txBody>
      </p:sp>
    </p:spTree>
    <p:extLst>
      <p:ext uri="{BB962C8B-B14F-4D97-AF65-F5344CB8AC3E}">
        <p14:creationId xmlns:p14="http://schemas.microsoft.com/office/powerpoint/2010/main" val="17365007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665778" y="898823"/>
            <a:ext cx="4936744" cy="1470025"/>
          </a:xfrm>
        </p:spPr>
        <p:txBody>
          <a:bodyPr anchor="t" anchorCtr="0">
            <a:noAutofit/>
          </a:bodyPr>
          <a:lstStyle>
            <a:lvl1pPr algn="r">
              <a:defRPr sz="4800" baseline="0">
                <a:solidFill>
                  <a:schemeClr val="bg1"/>
                </a:solidFill>
                <a:latin typeface="Gotham-Book"/>
              </a:defRPr>
            </a:lvl1pPr>
          </a:lstStyle>
          <a:p>
            <a:r>
              <a:rPr lang="en-US" dirty="0"/>
              <a:t>Click to edit Master Title</a:t>
            </a:r>
          </a:p>
        </p:txBody>
      </p:sp>
      <p:sp>
        <p:nvSpPr>
          <p:cNvPr id="3" name="Subtitle 2"/>
          <p:cNvSpPr>
            <a:spLocks noGrp="1"/>
          </p:cNvSpPr>
          <p:nvPr>
            <p:ph type="subTitle" idx="1" hasCustomPrompt="1"/>
          </p:nvPr>
        </p:nvSpPr>
        <p:spPr>
          <a:xfrm>
            <a:off x="3579184" y="2368848"/>
            <a:ext cx="5023338" cy="1122032"/>
          </a:xfrm>
        </p:spPr>
        <p:txBody>
          <a:bodyPr>
            <a:normAutofit/>
          </a:bodyPr>
          <a:lstStyle>
            <a:lvl1pPr marL="0" indent="0" algn="r">
              <a:buNone/>
              <a:defRPr sz="1600" cap="all" baseline="0">
                <a:solidFill>
                  <a:schemeClr val="tx1">
                    <a:lumMod val="65000"/>
                    <a:lumOff val="35000"/>
                  </a:schemeClr>
                </a:solidFill>
                <a:latin typeface="Gotham-Medium"/>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Name of presenter</a:t>
            </a:r>
          </a:p>
        </p:txBody>
      </p:sp>
      <p:sp>
        <p:nvSpPr>
          <p:cNvPr id="4" name="Date Placeholder 3"/>
          <p:cNvSpPr>
            <a:spLocks noGrp="1"/>
          </p:cNvSpPr>
          <p:nvPr>
            <p:ph type="dt" sz="half" idx="10"/>
          </p:nvPr>
        </p:nvSpPr>
        <p:spPr/>
        <p:txBody>
          <a:bodyPr/>
          <a:lstStyle/>
          <a:p>
            <a:fld id="{B46A8BA3-0F37-AA49-95E8-82C1CABE9353}" type="datetimeFigureOut">
              <a:rPr lang="en-US" smtClean="0"/>
              <a:t>8/30/22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D3FD53-BAF0-134B-87AB-03C5D39B7FAC}" type="slidenum">
              <a:rPr lang="en-US" smtClean="0"/>
              <a:t>‹#›</a:t>
            </a:fld>
            <a:endParaRPr lang="en-US"/>
          </a:p>
        </p:txBody>
      </p:sp>
    </p:spTree>
    <p:extLst>
      <p:ext uri="{BB962C8B-B14F-4D97-AF65-F5344CB8AC3E}">
        <p14:creationId xmlns:p14="http://schemas.microsoft.com/office/powerpoint/2010/main" val="1609065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ubhead and text">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57200" y="2149230"/>
            <a:ext cx="8115526" cy="3957395"/>
          </a:xfrm>
        </p:spPr>
        <p:txBody>
          <a:bodyPr/>
          <a:lstStyle>
            <a:lvl1pPr marL="0" indent="0">
              <a:buFontTx/>
              <a:buNone/>
              <a:defRPr sz="3000">
                <a:solidFill>
                  <a:srgbClr val="FF0000"/>
                </a:solidFill>
                <a:latin typeface="Gotham-Book"/>
              </a:defRPr>
            </a:lvl1pPr>
            <a:lvl2pPr marL="0" indent="0">
              <a:spcBef>
                <a:spcPts val="48"/>
              </a:spcBef>
              <a:buFontTx/>
              <a:buNone/>
              <a:defRPr sz="2700">
                <a:latin typeface="Gotham-Book"/>
              </a:defRPr>
            </a:lvl2pPr>
          </a:lstStyle>
          <a:p>
            <a:pPr lvl="0"/>
            <a:r>
              <a:rPr lang="en-US" dirty="0"/>
              <a:t>Click to edit subhead text</a:t>
            </a:r>
          </a:p>
          <a:p>
            <a:pPr lvl="1"/>
            <a:r>
              <a:rPr lang="en-US" dirty="0"/>
              <a:t>Paragraph text</a:t>
            </a:r>
          </a:p>
        </p:txBody>
      </p:sp>
      <p:sp>
        <p:nvSpPr>
          <p:cNvPr id="5" name="Footer Placeholder 4"/>
          <p:cNvSpPr>
            <a:spLocks noGrp="1"/>
          </p:cNvSpPr>
          <p:nvPr>
            <p:ph type="ftr" sz="quarter" idx="11"/>
          </p:nvPr>
        </p:nvSpPr>
        <p:spPr>
          <a:xfrm>
            <a:off x="457200" y="6173787"/>
            <a:ext cx="5562600" cy="365125"/>
          </a:xfrm>
        </p:spPr>
        <p:txBody>
          <a:bodyPr/>
          <a:lstStyle/>
          <a:p>
            <a:endParaRPr lang="en-US" dirty="0"/>
          </a:p>
        </p:txBody>
      </p:sp>
      <p:sp>
        <p:nvSpPr>
          <p:cNvPr id="10" name="Title 9"/>
          <p:cNvSpPr>
            <a:spLocks noGrp="1"/>
          </p:cNvSpPr>
          <p:nvPr>
            <p:ph type="title" hasCustomPrompt="1"/>
          </p:nvPr>
        </p:nvSpPr>
        <p:spPr>
          <a:xfrm>
            <a:off x="457201" y="274638"/>
            <a:ext cx="8115526" cy="1133600"/>
          </a:xfrm>
        </p:spPr>
        <p:txBody>
          <a:bodyPr anchor="b" anchorCtr="0"/>
          <a:lstStyle>
            <a:lvl1pPr algn="r">
              <a:defRPr/>
            </a:lvl1pPr>
          </a:lstStyle>
          <a:p>
            <a:r>
              <a:rPr lang="en-US" dirty="0"/>
              <a:t>Click to edit headline</a:t>
            </a:r>
          </a:p>
        </p:txBody>
      </p:sp>
    </p:spTree>
    <p:extLst>
      <p:ext uri="{BB962C8B-B14F-4D97-AF65-F5344CB8AC3E}">
        <p14:creationId xmlns:p14="http://schemas.microsoft.com/office/powerpoint/2010/main" val="617046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head, text and right image">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457200" y="6173787"/>
            <a:ext cx="5562600" cy="365125"/>
          </a:xfrm>
        </p:spPr>
        <p:txBody>
          <a:bodyPr/>
          <a:lstStyle/>
          <a:p>
            <a:endParaRPr lang="en-US" dirty="0"/>
          </a:p>
        </p:txBody>
      </p:sp>
      <p:sp>
        <p:nvSpPr>
          <p:cNvPr id="10" name="Content Placeholder 2"/>
          <p:cNvSpPr>
            <a:spLocks noGrp="1"/>
          </p:cNvSpPr>
          <p:nvPr>
            <p:ph idx="1" hasCustomPrompt="1"/>
          </p:nvPr>
        </p:nvSpPr>
        <p:spPr>
          <a:xfrm>
            <a:off x="457200" y="2149230"/>
            <a:ext cx="8115526" cy="544897"/>
          </a:xfrm>
        </p:spPr>
        <p:txBody>
          <a:bodyPr/>
          <a:lstStyle>
            <a:lvl1pPr marL="0" indent="0">
              <a:buFontTx/>
              <a:buNone/>
              <a:defRPr sz="3000">
                <a:solidFill>
                  <a:srgbClr val="FF0000"/>
                </a:solidFill>
                <a:latin typeface="Gotham-Book"/>
              </a:defRPr>
            </a:lvl1pPr>
            <a:lvl2pPr marL="0" indent="0">
              <a:spcBef>
                <a:spcPts val="48"/>
              </a:spcBef>
              <a:buFontTx/>
              <a:buNone/>
              <a:defRPr sz="2700">
                <a:latin typeface="Gotham-Book"/>
              </a:defRPr>
            </a:lvl2pPr>
          </a:lstStyle>
          <a:p>
            <a:pPr lvl="0"/>
            <a:r>
              <a:rPr lang="en-US" dirty="0"/>
              <a:t>Click to edit subhead text</a:t>
            </a:r>
          </a:p>
        </p:txBody>
      </p:sp>
      <p:sp>
        <p:nvSpPr>
          <p:cNvPr id="11" name="Content Placeholder 2"/>
          <p:cNvSpPr>
            <a:spLocks noGrp="1"/>
          </p:cNvSpPr>
          <p:nvPr>
            <p:ph idx="12" hasCustomPrompt="1"/>
          </p:nvPr>
        </p:nvSpPr>
        <p:spPr>
          <a:xfrm>
            <a:off x="4579816" y="2686565"/>
            <a:ext cx="3992910" cy="3253127"/>
          </a:xfrm>
        </p:spPr>
        <p:txBody>
          <a:bodyPr>
            <a:normAutofit/>
          </a:bodyPr>
          <a:lstStyle>
            <a:lvl1pPr marL="0" indent="0">
              <a:buFontTx/>
              <a:buNone/>
              <a:defRPr sz="2700">
                <a:solidFill>
                  <a:schemeClr val="tx1"/>
                </a:solidFill>
                <a:latin typeface="Gotham-Book"/>
              </a:defRPr>
            </a:lvl1pPr>
            <a:lvl2pPr marL="0" indent="0">
              <a:spcBef>
                <a:spcPts val="48"/>
              </a:spcBef>
              <a:buFontTx/>
              <a:buNone/>
              <a:defRPr sz="2700">
                <a:latin typeface="Gotham-Book"/>
              </a:defRPr>
            </a:lvl2pPr>
          </a:lstStyle>
          <a:p>
            <a:pPr lvl="0"/>
            <a:r>
              <a:rPr lang="en-US" dirty="0"/>
              <a:t>Paragraph text</a:t>
            </a:r>
          </a:p>
        </p:txBody>
      </p:sp>
      <p:sp>
        <p:nvSpPr>
          <p:cNvPr id="12" name="Picture Placeholder 2"/>
          <p:cNvSpPr>
            <a:spLocks noGrp="1"/>
          </p:cNvSpPr>
          <p:nvPr>
            <p:ph type="pic" idx="13"/>
          </p:nvPr>
        </p:nvSpPr>
        <p:spPr>
          <a:xfrm>
            <a:off x="457200" y="2830894"/>
            <a:ext cx="3672704" cy="3108798"/>
          </a:xfrm>
          <a:solidFill>
            <a:schemeClr val="accent4"/>
          </a:solidFill>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8" name="Title 9"/>
          <p:cNvSpPr>
            <a:spLocks noGrp="1"/>
          </p:cNvSpPr>
          <p:nvPr>
            <p:ph type="title" hasCustomPrompt="1"/>
          </p:nvPr>
        </p:nvSpPr>
        <p:spPr>
          <a:xfrm>
            <a:off x="457201" y="274638"/>
            <a:ext cx="8115526" cy="1133600"/>
          </a:xfrm>
        </p:spPr>
        <p:txBody>
          <a:bodyPr anchor="b" anchorCtr="0"/>
          <a:lstStyle>
            <a:lvl1pPr algn="r">
              <a:defRPr/>
            </a:lvl1pPr>
          </a:lstStyle>
          <a:p>
            <a:r>
              <a:rPr lang="en-US" dirty="0"/>
              <a:t>Click to edit headline</a:t>
            </a:r>
          </a:p>
        </p:txBody>
      </p:sp>
    </p:spTree>
    <p:extLst>
      <p:ext uri="{BB962C8B-B14F-4D97-AF65-F5344CB8AC3E}">
        <p14:creationId xmlns:p14="http://schemas.microsoft.com/office/powerpoint/2010/main" val="30987592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subhead, text and left  image">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57200" y="2149230"/>
            <a:ext cx="8115526" cy="544897"/>
          </a:xfrm>
        </p:spPr>
        <p:txBody>
          <a:bodyPr/>
          <a:lstStyle>
            <a:lvl1pPr marL="0" indent="0">
              <a:buFontTx/>
              <a:buNone/>
              <a:defRPr sz="3000">
                <a:solidFill>
                  <a:srgbClr val="FF0000"/>
                </a:solidFill>
                <a:latin typeface="Gotham-Book"/>
              </a:defRPr>
            </a:lvl1pPr>
            <a:lvl2pPr marL="0" indent="0">
              <a:spcBef>
                <a:spcPts val="48"/>
              </a:spcBef>
              <a:buFontTx/>
              <a:buNone/>
              <a:defRPr sz="2700">
                <a:latin typeface="Gotham-Book"/>
              </a:defRPr>
            </a:lvl2pPr>
          </a:lstStyle>
          <a:p>
            <a:pPr lvl="0"/>
            <a:r>
              <a:rPr lang="en-US" dirty="0"/>
              <a:t>Click to edit subhead text</a:t>
            </a:r>
          </a:p>
        </p:txBody>
      </p:sp>
      <p:sp>
        <p:nvSpPr>
          <p:cNvPr id="5" name="Footer Placeholder 4"/>
          <p:cNvSpPr>
            <a:spLocks noGrp="1"/>
          </p:cNvSpPr>
          <p:nvPr>
            <p:ph type="ftr" sz="quarter" idx="11"/>
          </p:nvPr>
        </p:nvSpPr>
        <p:spPr>
          <a:xfrm>
            <a:off x="457200" y="6173787"/>
            <a:ext cx="5562600" cy="365125"/>
          </a:xfrm>
        </p:spPr>
        <p:txBody>
          <a:bodyPr/>
          <a:lstStyle/>
          <a:p>
            <a:endParaRPr lang="en-US" dirty="0"/>
          </a:p>
        </p:txBody>
      </p:sp>
      <p:sp>
        <p:nvSpPr>
          <p:cNvPr id="6" name="Content Placeholder 2"/>
          <p:cNvSpPr>
            <a:spLocks noGrp="1"/>
          </p:cNvSpPr>
          <p:nvPr>
            <p:ph idx="12" hasCustomPrompt="1"/>
          </p:nvPr>
        </p:nvSpPr>
        <p:spPr>
          <a:xfrm>
            <a:off x="457200" y="2686565"/>
            <a:ext cx="3992910" cy="3253127"/>
          </a:xfrm>
        </p:spPr>
        <p:txBody>
          <a:bodyPr>
            <a:normAutofit/>
          </a:bodyPr>
          <a:lstStyle>
            <a:lvl1pPr marL="0" indent="0">
              <a:buFontTx/>
              <a:buNone/>
              <a:defRPr sz="2700">
                <a:solidFill>
                  <a:schemeClr val="tx1"/>
                </a:solidFill>
                <a:latin typeface="Gotham-Book"/>
              </a:defRPr>
            </a:lvl1pPr>
            <a:lvl2pPr marL="0" indent="0">
              <a:spcBef>
                <a:spcPts val="48"/>
              </a:spcBef>
              <a:buFontTx/>
              <a:buNone/>
              <a:defRPr sz="2700">
                <a:latin typeface="Gotham-Book"/>
              </a:defRPr>
            </a:lvl2pPr>
          </a:lstStyle>
          <a:p>
            <a:pPr lvl="0"/>
            <a:r>
              <a:rPr lang="en-US" dirty="0"/>
              <a:t>Paragraph text</a:t>
            </a:r>
          </a:p>
        </p:txBody>
      </p:sp>
      <p:sp>
        <p:nvSpPr>
          <p:cNvPr id="8" name="Picture Placeholder 2"/>
          <p:cNvSpPr>
            <a:spLocks noGrp="1"/>
          </p:cNvSpPr>
          <p:nvPr>
            <p:ph type="pic" idx="13"/>
          </p:nvPr>
        </p:nvSpPr>
        <p:spPr>
          <a:xfrm>
            <a:off x="4900022" y="2830894"/>
            <a:ext cx="3672704" cy="3108798"/>
          </a:xfrm>
          <a:solidFill>
            <a:schemeClr val="accent4"/>
          </a:solidFill>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10" name="Title 9"/>
          <p:cNvSpPr>
            <a:spLocks noGrp="1"/>
          </p:cNvSpPr>
          <p:nvPr>
            <p:ph type="title" hasCustomPrompt="1"/>
          </p:nvPr>
        </p:nvSpPr>
        <p:spPr>
          <a:xfrm>
            <a:off x="457201" y="274638"/>
            <a:ext cx="8115526" cy="1133600"/>
          </a:xfrm>
        </p:spPr>
        <p:txBody>
          <a:bodyPr anchor="b" anchorCtr="0"/>
          <a:lstStyle>
            <a:lvl1pPr algn="r">
              <a:defRPr/>
            </a:lvl1pPr>
          </a:lstStyle>
          <a:p>
            <a:r>
              <a:rPr lang="en-US" dirty="0"/>
              <a:t>Click to edit headline</a:t>
            </a:r>
          </a:p>
        </p:txBody>
      </p:sp>
    </p:spTree>
    <p:extLst>
      <p:ext uri="{BB962C8B-B14F-4D97-AF65-F5344CB8AC3E}">
        <p14:creationId xmlns:p14="http://schemas.microsoft.com/office/powerpoint/2010/main" val="738843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ubhead, three  images">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457200" y="6173787"/>
            <a:ext cx="5562600" cy="365125"/>
          </a:xfrm>
        </p:spPr>
        <p:txBody>
          <a:bodyPr/>
          <a:lstStyle/>
          <a:p>
            <a:endParaRPr lang="en-US" dirty="0"/>
          </a:p>
        </p:txBody>
      </p:sp>
      <p:sp>
        <p:nvSpPr>
          <p:cNvPr id="6" name="Content Placeholder 2"/>
          <p:cNvSpPr>
            <a:spLocks noGrp="1"/>
          </p:cNvSpPr>
          <p:nvPr>
            <p:ph idx="12" hasCustomPrompt="1"/>
          </p:nvPr>
        </p:nvSpPr>
        <p:spPr>
          <a:xfrm>
            <a:off x="457200" y="2066530"/>
            <a:ext cx="8115526" cy="663909"/>
          </a:xfrm>
        </p:spPr>
        <p:txBody>
          <a:bodyPr>
            <a:normAutofit/>
          </a:bodyPr>
          <a:lstStyle>
            <a:lvl1pPr marL="0" indent="0">
              <a:buFontTx/>
              <a:buNone/>
              <a:defRPr sz="3000">
                <a:solidFill>
                  <a:srgbClr val="FF0000"/>
                </a:solidFill>
                <a:latin typeface="Gotham-Book"/>
              </a:defRPr>
            </a:lvl1pPr>
            <a:lvl2pPr marL="0" indent="0">
              <a:spcBef>
                <a:spcPts val="48"/>
              </a:spcBef>
              <a:buFontTx/>
              <a:buNone/>
              <a:defRPr sz="2700">
                <a:latin typeface="Gotham-Book"/>
              </a:defRPr>
            </a:lvl2pPr>
          </a:lstStyle>
          <a:p>
            <a:pPr lvl="0"/>
            <a:r>
              <a:rPr lang="en-US" dirty="0"/>
              <a:t>Click to edit subhead text</a:t>
            </a:r>
          </a:p>
        </p:txBody>
      </p:sp>
      <p:sp>
        <p:nvSpPr>
          <p:cNvPr id="8" name="Picture Placeholder 2"/>
          <p:cNvSpPr>
            <a:spLocks noGrp="1"/>
          </p:cNvSpPr>
          <p:nvPr>
            <p:ph type="pic" idx="13"/>
          </p:nvPr>
        </p:nvSpPr>
        <p:spPr>
          <a:xfrm>
            <a:off x="457200" y="2730439"/>
            <a:ext cx="2450777" cy="2934676"/>
          </a:xfrm>
          <a:solidFill>
            <a:schemeClr val="accent4"/>
          </a:solidFill>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7" name="Picture Placeholder 2"/>
          <p:cNvSpPr>
            <a:spLocks noGrp="1"/>
          </p:cNvSpPr>
          <p:nvPr>
            <p:ph type="pic" idx="14"/>
          </p:nvPr>
        </p:nvSpPr>
        <p:spPr>
          <a:xfrm>
            <a:off x="3289574" y="2730439"/>
            <a:ext cx="2450777" cy="2934676"/>
          </a:xfrm>
          <a:solidFill>
            <a:schemeClr val="accent4"/>
          </a:solidFill>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9" name="Picture Placeholder 2"/>
          <p:cNvSpPr>
            <a:spLocks noGrp="1"/>
          </p:cNvSpPr>
          <p:nvPr>
            <p:ph type="pic" idx="15"/>
          </p:nvPr>
        </p:nvSpPr>
        <p:spPr>
          <a:xfrm>
            <a:off x="6121949" y="2730439"/>
            <a:ext cx="2450777" cy="2934676"/>
          </a:xfrm>
          <a:solidFill>
            <a:schemeClr val="accent4"/>
          </a:solidFill>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12" name="Title 9"/>
          <p:cNvSpPr>
            <a:spLocks noGrp="1"/>
          </p:cNvSpPr>
          <p:nvPr>
            <p:ph type="title" hasCustomPrompt="1"/>
          </p:nvPr>
        </p:nvSpPr>
        <p:spPr>
          <a:xfrm>
            <a:off x="457201" y="274638"/>
            <a:ext cx="8115526" cy="1133600"/>
          </a:xfrm>
        </p:spPr>
        <p:txBody>
          <a:bodyPr anchor="b" anchorCtr="0"/>
          <a:lstStyle>
            <a:lvl1pPr algn="r">
              <a:defRPr/>
            </a:lvl1pPr>
          </a:lstStyle>
          <a:p>
            <a:r>
              <a:rPr lang="en-US" dirty="0"/>
              <a:t>Click to edit headline</a:t>
            </a:r>
          </a:p>
        </p:txBody>
      </p:sp>
    </p:spTree>
    <p:extLst>
      <p:ext uri="{BB962C8B-B14F-4D97-AF65-F5344CB8AC3E}">
        <p14:creationId xmlns:p14="http://schemas.microsoft.com/office/powerpoint/2010/main" val="20531195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3 subhead levels, text">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57200" y="2149230"/>
            <a:ext cx="8115526" cy="3976933"/>
          </a:xfrm>
        </p:spPr>
        <p:txBody>
          <a:bodyPr/>
          <a:lstStyle>
            <a:lvl1pPr marL="0" indent="0">
              <a:buFontTx/>
              <a:buNone/>
              <a:defRPr sz="3000" baseline="0">
                <a:solidFill>
                  <a:srgbClr val="FF0000"/>
                </a:solidFill>
                <a:latin typeface="Gotham-Book"/>
              </a:defRPr>
            </a:lvl1pPr>
            <a:lvl2pPr marL="0" indent="0">
              <a:spcBef>
                <a:spcPts val="48"/>
              </a:spcBef>
              <a:buFontTx/>
              <a:buNone/>
              <a:defRPr sz="2700" baseline="0">
                <a:latin typeface="Gotham-Book"/>
              </a:defRPr>
            </a:lvl2pPr>
            <a:lvl3pPr marL="0" indent="0">
              <a:spcBef>
                <a:spcPts val="1632"/>
              </a:spcBef>
              <a:buFontTx/>
              <a:buNone/>
              <a:defRPr sz="1800" cap="all" baseline="0">
                <a:latin typeface="Gotham-Medium"/>
              </a:defRPr>
            </a:lvl3pPr>
            <a:lvl4pPr marL="0" indent="0">
              <a:spcBef>
                <a:spcPts val="984"/>
              </a:spcBef>
              <a:buFontTx/>
              <a:buNone/>
              <a:defRPr sz="1600" b="0" i="0" cap="all" baseline="0">
                <a:latin typeface="Gotham-MediumItalic"/>
              </a:defRPr>
            </a:lvl4pPr>
          </a:lstStyle>
          <a:p>
            <a:pPr lvl="0"/>
            <a:r>
              <a:rPr lang="en-US" dirty="0"/>
              <a:t>Subhead level one</a:t>
            </a:r>
          </a:p>
          <a:p>
            <a:pPr lvl="1"/>
            <a:r>
              <a:rPr lang="en-US" dirty="0"/>
              <a:t>Main text</a:t>
            </a:r>
          </a:p>
          <a:p>
            <a:pPr lvl="2"/>
            <a:r>
              <a:rPr lang="en-US" dirty="0"/>
              <a:t>Subhead level two</a:t>
            </a:r>
          </a:p>
          <a:p>
            <a:pPr lvl="1"/>
            <a:r>
              <a:rPr lang="en-US" dirty="0"/>
              <a:t>Main text</a:t>
            </a:r>
          </a:p>
          <a:p>
            <a:pPr lvl="3"/>
            <a:r>
              <a:rPr lang="en-US" dirty="0"/>
              <a:t>Subhead level three</a:t>
            </a:r>
          </a:p>
          <a:p>
            <a:pPr lvl="1"/>
            <a:r>
              <a:rPr lang="en-US" dirty="0"/>
              <a:t>Main text</a:t>
            </a:r>
          </a:p>
        </p:txBody>
      </p:sp>
      <p:sp>
        <p:nvSpPr>
          <p:cNvPr id="5" name="Footer Placeholder 4"/>
          <p:cNvSpPr>
            <a:spLocks noGrp="1"/>
          </p:cNvSpPr>
          <p:nvPr>
            <p:ph type="ftr" sz="quarter" idx="11"/>
          </p:nvPr>
        </p:nvSpPr>
        <p:spPr>
          <a:xfrm>
            <a:off x="457200" y="6173787"/>
            <a:ext cx="5562600" cy="365125"/>
          </a:xfrm>
        </p:spPr>
        <p:txBody>
          <a:bodyPr/>
          <a:lstStyle/>
          <a:p>
            <a:endParaRPr lang="en-US" dirty="0"/>
          </a:p>
        </p:txBody>
      </p:sp>
      <p:sp>
        <p:nvSpPr>
          <p:cNvPr id="8" name="Title 9"/>
          <p:cNvSpPr>
            <a:spLocks noGrp="1"/>
          </p:cNvSpPr>
          <p:nvPr>
            <p:ph type="title" hasCustomPrompt="1"/>
          </p:nvPr>
        </p:nvSpPr>
        <p:spPr>
          <a:xfrm>
            <a:off x="457201" y="274638"/>
            <a:ext cx="8115526" cy="1133600"/>
          </a:xfrm>
        </p:spPr>
        <p:txBody>
          <a:bodyPr anchor="b" anchorCtr="0"/>
          <a:lstStyle>
            <a:lvl1pPr algn="r">
              <a:defRPr/>
            </a:lvl1pPr>
          </a:lstStyle>
          <a:p>
            <a:r>
              <a:rPr lang="en-US" dirty="0"/>
              <a:t>Click to edit headline</a:t>
            </a:r>
          </a:p>
        </p:txBody>
      </p:sp>
    </p:spTree>
    <p:extLst>
      <p:ext uri="{BB962C8B-B14F-4D97-AF65-F5344CB8AC3E}">
        <p14:creationId xmlns:p14="http://schemas.microsoft.com/office/powerpoint/2010/main" val="1359566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Five levels">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57200" y="2207846"/>
            <a:ext cx="8115526" cy="3918318"/>
          </a:xfrm>
        </p:spPr>
        <p:txBody>
          <a:bodyPr/>
          <a:lstStyle>
            <a:lvl1pPr marL="0" indent="-228600">
              <a:buClr>
                <a:srgbClr val="FF0000"/>
              </a:buClr>
              <a:buFont typeface="Wingdings" charset="2"/>
              <a:buChar char="§"/>
              <a:defRPr sz="2700" baseline="0">
                <a:solidFill>
                  <a:schemeClr val="tx1"/>
                </a:solidFill>
                <a:latin typeface="Gotham-Medium"/>
              </a:defRPr>
            </a:lvl1pPr>
            <a:lvl2pPr marL="466344" indent="-164592">
              <a:spcBef>
                <a:spcPts val="1248"/>
              </a:spcBef>
              <a:buClr>
                <a:srgbClr val="FF0000"/>
              </a:buClr>
              <a:buFont typeface="Wingdings" charset="2"/>
              <a:buChar char="§"/>
              <a:defRPr sz="1800" cap="all" baseline="0">
                <a:latin typeface="Gotham-Medium"/>
              </a:defRPr>
            </a:lvl2pPr>
            <a:lvl3pPr marL="0" indent="-192024">
              <a:spcBef>
                <a:spcPts val="1032"/>
              </a:spcBef>
              <a:buClr>
                <a:srgbClr val="FF0000"/>
              </a:buClr>
              <a:buSzPct val="100000"/>
              <a:buFont typeface="Wingdings" charset="2"/>
              <a:buChar char="§"/>
              <a:defRPr sz="2700" cap="none" baseline="0">
                <a:latin typeface="Gotham-Medium"/>
              </a:defRPr>
            </a:lvl3pPr>
            <a:lvl4pPr marL="752094" indent="-137160">
              <a:spcBef>
                <a:spcPts val="984"/>
              </a:spcBef>
              <a:buClr>
                <a:srgbClr val="FF0000"/>
              </a:buClr>
              <a:buSzPct val="100000"/>
              <a:buFont typeface="Wingdings" charset="2"/>
              <a:buChar char="§"/>
              <a:defRPr sz="1600" b="0" i="0" cap="all" baseline="0">
                <a:latin typeface="Gotham-MediumItalic"/>
              </a:defRPr>
            </a:lvl4pPr>
            <a:lvl5pPr marL="1197864" marR="0" indent="-137160" algn="l" defTabSz="457200" rtl="0" eaLnBrk="1" fontAlgn="auto" latinLnBrk="0" hangingPunct="1">
              <a:lnSpc>
                <a:spcPct val="100000"/>
              </a:lnSpc>
              <a:spcBef>
                <a:spcPts val="984"/>
              </a:spcBef>
              <a:spcAft>
                <a:spcPts val="0"/>
              </a:spcAft>
              <a:buClr>
                <a:srgbClr val="FF0000"/>
              </a:buClr>
              <a:buSzPct val="100000"/>
              <a:buFont typeface="Wingdings" charset="2"/>
              <a:buChar char="§"/>
              <a:tabLst/>
              <a:defRPr sz="1200" b="1" i="0" cap="all" baseline="0">
                <a:latin typeface="Gotham"/>
              </a:defRPr>
            </a:lvl5pPr>
            <a:lvl6pPr marL="1600200" indent="-91440">
              <a:spcBef>
                <a:spcPts val="888"/>
              </a:spcBef>
              <a:buClr>
                <a:srgbClr val="FF0000"/>
              </a:buClr>
              <a:buSzPct val="100000"/>
              <a:buFont typeface="Wingdings" charset="2"/>
              <a:buChar char="§"/>
              <a:defRPr sz="1000" b="1" i="1" cap="all" baseline="0">
                <a:latin typeface="Gotham"/>
              </a:defRPr>
            </a:lvl6pPr>
          </a:lstStyle>
          <a:p>
            <a:pPr lvl="0"/>
            <a:r>
              <a:rPr lang="en-US" dirty="0"/>
              <a:t>First level bullet</a:t>
            </a:r>
          </a:p>
          <a:p>
            <a:pPr lvl="1"/>
            <a:r>
              <a:rPr lang="en-US" dirty="0"/>
              <a:t>Second level bullet</a:t>
            </a:r>
          </a:p>
          <a:p>
            <a:pPr lvl="3"/>
            <a:r>
              <a:rPr lang="en-US" dirty="0"/>
              <a:t>Third level bullet</a:t>
            </a:r>
          </a:p>
          <a:p>
            <a:pPr lvl="4"/>
            <a:r>
              <a:rPr lang="en-US" dirty="0"/>
              <a:t>Fourth level bullet</a:t>
            </a:r>
          </a:p>
          <a:p>
            <a:pPr lvl="5"/>
            <a:r>
              <a:rPr lang="en-US" dirty="0"/>
              <a:t>Fifth level Bullet</a:t>
            </a:r>
          </a:p>
        </p:txBody>
      </p:sp>
      <p:sp>
        <p:nvSpPr>
          <p:cNvPr id="5" name="Footer Placeholder 4"/>
          <p:cNvSpPr>
            <a:spLocks noGrp="1"/>
          </p:cNvSpPr>
          <p:nvPr>
            <p:ph type="ftr" sz="quarter" idx="11"/>
          </p:nvPr>
        </p:nvSpPr>
        <p:spPr>
          <a:xfrm>
            <a:off x="457200" y="6173787"/>
            <a:ext cx="5562600" cy="365125"/>
          </a:xfrm>
        </p:spPr>
        <p:txBody>
          <a:bodyPr/>
          <a:lstStyle/>
          <a:p>
            <a:endParaRPr lang="en-US" dirty="0"/>
          </a:p>
        </p:txBody>
      </p:sp>
      <p:sp>
        <p:nvSpPr>
          <p:cNvPr id="8" name="Title 9"/>
          <p:cNvSpPr>
            <a:spLocks noGrp="1"/>
          </p:cNvSpPr>
          <p:nvPr>
            <p:ph type="title" hasCustomPrompt="1"/>
          </p:nvPr>
        </p:nvSpPr>
        <p:spPr>
          <a:xfrm>
            <a:off x="457201" y="274638"/>
            <a:ext cx="8115526" cy="1133600"/>
          </a:xfrm>
        </p:spPr>
        <p:txBody>
          <a:bodyPr anchor="b" anchorCtr="0"/>
          <a:lstStyle>
            <a:lvl1pPr algn="r">
              <a:defRPr/>
            </a:lvl1pPr>
          </a:lstStyle>
          <a:p>
            <a:r>
              <a:rPr lang="en-US" dirty="0"/>
              <a:t>Click to edit headline</a:t>
            </a:r>
          </a:p>
        </p:txBody>
      </p:sp>
    </p:spTree>
    <p:extLst>
      <p:ext uri="{BB962C8B-B14F-4D97-AF65-F5344CB8AC3E}">
        <p14:creationId xmlns:p14="http://schemas.microsoft.com/office/powerpoint/2010/main" val="15656037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B3D0CD8-6641-2E43-B714-5EAF9E86794F}" type="datetimeFigureOut">
              <a:rPr lang="en-US" smtClean="0"/>
              <a:pPr/>
              <a:t>8/30/22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14832F-5A0F-8342-BE4D-81B1081A4AA4}" type="slidenum">
              <a:rPr lang="en-US" smtClean="0"/>
              <a:pPr/>
              <a:t>‹#›</a:t>
            </a:fld>
            <a:endParaRPr lang="en-US" dirty="0"/>
          </a:p>
        </p:txBody>
      </p:sp>
    </p:spTree>
    <p:extLst>
      <p:ext uri="{BB962C8B-B14F-4D97-AF65-F5344CB8AC3E}">
        <p14:creationId xmlns:p14="http://schemas.microsoft.com/office/powerpoint/2010/main" val="2528509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Gotham-Book"/>
              </a:defRPr>
            </a:lvl1pPr>
          </a:lstStyle>
          <a:p>
            <a:fld id="{BB3D0CD8-6641-2E43-B714-5EAF9E86794F}" type="datetimeFigureOut">
              <a:rPr lang="en-US" smtClean="0"/>
              <a:pPr/>
              <a:t>8/30/22</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Gotham-Book"/>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Gotham-Book"/>
              </a:defRPr>
            </a:lvl1pPr>
          </a:lstStyle>
          <a:p>
            <a:fld id="{9614832F-5A0F-8342-BE4D-81B1081A4AA4}" type="slidenum">
              <a:rPr lang="en-US" smtClean="0"/>
              <a:pPr/>
              <a:t>‹#›</a:t>
            </a:fld>
            <a:endParaRPr lang="en-US" dirty="0"/>
          </a:p>
        </p:txBody>
      </p:sp>
    </p:spTree>
    <p:extLst>
      <p:ext uri="{BB962C8B-B14F-4D97-AF65-F5344CB8AC3E}">
        <p14:creationId xmlns:p14="http://schemas.microsoft.com/office/powerpoint/2010/main" val="2040483039"/>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Lst>
  <p:txStyles>
    <p:titleStyle>
      <a:lvl1pPr algn="ctr" defTabSz="457200" rtl="0" eaLnBrk="1" latinLnBrk="0" hangingPunct="1">
        <a:spcBef>
          <a:spcPct val="0"/>
        </a:spcBef>
        <a:buNone/>
        <a:defRPr sz="4400" kern="1200">
          <a:solidFill>
            <a:schemeClr val="tx1"/>
          </a:solidFill>
          <a:latin typeface="Gotham-Book"/>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otham-Book"/>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otham-Book"/>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otham-Book"/>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Gotham-Book"/>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Gotham-Book"/>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mailto:kts@umd.edu"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studentconduct.umd.edu/"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thevisualcommunicationguy.com/wp-content/uploads/2014/09/Infographic_Did-I-Plagiarize1.jpg"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mailto:dets-support@umd.edu" TargetMode="External"/><Relationship Id="rId2" Type="http://schemas.openxmlformats.org/officeDocument/2006/relationships/hyperlink" Target="mailto:elms@umd.edu" TargetMode="External"/><Relationship Id="rId1" Type="http://schemas.openxmlformats.org/officeDocument/2006/relationships/slideLayout" Target="../slideLayouts/slideLayout2.xml"/><Relationship Id="rId4" Type="http://schemas.openxmlformats.org/officeDocument/2006/relationships/hyperlink" Target="http://www.dets.umd.edu/" TargetMode="External"/></Relationships>
</file>

<file path=ppt/slides/_rels/slide4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mailto:dzhang21@umd.edu"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hyperlink" Target="http://nvlpubs.nist.gov/nistpubs/Legacy/SP/nistspecialpublication800-145.pdf" TargetMode="Externa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Cloud Security</a:t>
            </a:r>
          </a:p>
        </p:txBody>
      </p:sp>
      <p:sp>
        <p:nvSpPr>
          <p:cNvPr id="3" name="Subtitle 2"/>
          <p:cNvSpPr>
            <a:spLocks noGrp="1"/>
          </p:cNvSpPr>
          <p:nvPr>
            <p:ph type="subTitle" idx="1"/>
          </p:nvPr>
        </p:nvSpPr>
        <p:spPr/>
        <p:txBody>
          <a:bodyPr/>
          <a:lstStyle/>
          <a:p>
            <a:r>
              <a:rPr lang="en-US" dirty="0"/>
              <a:t>ENPM665</a:t>
            </a:r>
          </a:p>
          <a:p>
            <a:r>
              <a:rPr lang="en-US" dirty="0"/>
              <a:t>Kevin shivers</a:t>
            </a:r>
          </a:p>
        </p:txBody>
      </p:sp>
    </p:spTree>
    <p:extLst>
      <p:ext uri="{BB962C8B-B14F-4D97-AF65-F5344CB8AC3E}">
        <p14:creationId xmlns:p14="http://schemas.microsoft.com/office/powerpoint/2010/main" val="8955575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0120ECE-10E5-8DB8-4BE6-7B1914976501}"/>
              </a:ext>
            </a:extLst>
          </p:cNvPr>
          <p:cNvSpPr>
            <a:spLocks noGrp="1"/>
          </p:cNvSpPr>
          <p:nvPr>
            <p:ph idx="1"/>
          </p:nvPr>
        </p:nvSpPr>
        <p:spPr/>
        <p:txBody>
          <a:bodyPr/>
          <a:lstStyle/>
          <a:p>
            <a:r>
              <a:rPr lang="en-US" dirty="0"/>
              <a:t>You MUST attend the section you are enrolled in and can NOT attend other sections.  </a:t>
            </a:r>
          </a:p>
          <a:p>
            <a:endParaRPr lang="en-US" dirty="0"/>
          </a:p>
          <a:p>
            <a:r>
              <a:rPr lang="en-US" dirty="0"/>
              <a:t>Ex: CY01 section can not attend in person (0101, 0201, or 0301)</a:t>
            </a:r>
          </a:p>
          <a:p>
            <a:r>
              <a:rPr lang="en-US" dirty="0"/>
              <a:t>Ex: 0101 and 0301 sections can not attend 0201.</a:t>
            </a:r>
          </a:p>
        </p:txBody>
      </p:sp>
      <p:sp>
        <p:nvSpPr>
          <p:cNvPr id="3" name="Title 2">
            <a:extLst>
              <a:ext uri="{FF2B5EF4-FFF2-40B4-BE49-F238E27FC236}">
                <a16:creationId xmlns:a16="http://schemas.microsoft.com/office/drawing/2014/main" id="{24049759-818F-3123-3521-37C457EDF8B4}"/>
              </a:ext>
            </a:extLst>
          </p:cNvPr>
          <p:cNvSpPr>
            <a:spLocks noGrp="1"/>
          </p:cNvSpPr>
          <p:nvPr>
            <p:ph type="title"/>
          </p:nvPr>
        </p:nvSpPr>
        <p:spPr/>
        <p:txBody>
          <a:bodyPr/>
          <a:lstStyle/>
          <a:p>
            <a:r>
              <a:rPr lang="en-US" dirty="0"/>
              <a:t>Attendance</a:t>
            </a:r>
          </a:p>
        </p:txBody>
      </p:sp>
    </p:spTree>
    <p:extLst>
      <p:ext uri="{BB962C8B-B14F-4D97-AF65-F5344CB8AC3E}">
        <p14:creationId xmlns:p14="http://schemas.microsoft.com/office/powerpoint/2010/main" val="13882488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FAFAD04-CB72-BD31-1E4B-190D18CB9817}"/>
              </a:ext>
            </a:extLst>
          </p:cNvPr>
          <p:cNvSpPr>
            <a:spLocks noGrp="1"/>
          </p:cNvSpPr>
          <p:nvPr>
            <p:ph idx="1"/>
          </p:nvPr>
        </p:nvSpPr>
        <p:spPr/>
        <p:txBody>
          <a:bodyPr/>
          <a:lstStyle/>
          <a:p>
            <a:r>
              <a:rPr lang="en-US" dirty="0"/>
              <a:t>I am not planning to take attendance.</a:t>
            </a:r>
          </a:p>
          <a:p>
            <a:endParaRPr lang="en-US" dirty="0"/>
          </a:p>
          <a:p>
            <a:r>
              <a:rPr lang="en-US" dirty="0"/>
              <a:t>Note for students in section 0201 on an F1 visa, your visa status may be in jeopardy if you do not attend in person.  For students on an F1 visa I look forward to seeing you each and every week. 🤗</a:t>
            </a:r>
          </a:p>
          <a:p>
            <a:endParaRPr lang="en-US" dirty="0"/>
          </a:p>
        </p:txBody>
      </p:sp>
      <p:sp>
        <p:nvSpPr>
          <p:cNvPr id="3" name="Title 2">
            <a:extLst>
              <a:ext uri="{FF2B5EF4-FFF2-40B4-BE49-F238E27FC236}">
                <a16:creationId xmlns:a16="http://schemas.microsoft.com/office/drawing/2014/main" id="{7A9BCA30-E4D2-67BE-DDCA-70EE413D3841}"/>
              </a:ext>
            </a:extLst>
          </p:cNvPr>
          <p:cNvSpPr>
            <a:spLocks noGrp="1"/>
          </p:cNvSpPr>
          <p:nvPr>
            <p:ph type="title"/>
          </p:nvPr>
        </p:nvSpPr>
        <p:spPr/>
        <p:txBody>
          <a:bodyPr/>
          <a:lstStyle/>
          <a:p>
            <a:r>
              <a:rPr lang="en-US" dirty="0"/>
              <a:t>Attendance</a:t>
            </a:r>
          </a:p>
        </p:txBody>
      </p:sp>
    </p:spTree>
    <p:extLst>
      <p:ext uri="{BB962C8B-B14F-4D97-AF65-F5344CB8AC3E}">
        <p14:creationId xmlns:p14="http://schemas.microsoft.com/office/powerpoint/2010/main" val="826550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Mondays </a:t>
            </a:r>
            <a:r>
              <a:rPr lang="mr-IN" dirty="0"/>
              <a:t>–</a:t>
            </a:r>
            <a:r>
              <a:rPr lang="en-US" dirty="0"/>
              <a:t> 11:30am </a:t>
            </a:r>
            <a:r>
              <a:rPr lang="mr-IN" dirty="0"/>
              <a:t>–</a:t>
            </a:r>
            <a:r>
              <a:rPr lang="en-US" dirty="0"/>
              <a:t> 1pm</a:t>
            </a:r>
          </a:p>
          <a:p>
            <a:endParaRPr lang="en-US" dirty="0"/>
          </a:p>
          <a:p>
            <a:r>
              <a:rPr lang="en-US" dirty="0"/>
              <a:t>Also by appointment (online)</a:t>
            </a:r>
          </a:p>
          <a:p>
            <a:endParaRPr lang="en-US" dirty="0"/>
          </a:p>
          <a:p>
            <a:r>
              <a:rPr lang="en-US" dirty="0"/>
              <a:t>via Zoom link in ELMS</a:t>
            </a:r>
          </a:p>
        </p:txBody>
      </p:sp>
      <p:sp>
        <p:nvSpPr>
          <p:cNvPr id="3" name="Title 2"/>
          <p:cNvSpPr>
            <a:spLocks noGrp="1"/>
          </p:cNvSpPr>
          <p:nvPr>
            <p:ph type="title"/>
          </p:nvPr>
        </p:nvSpPr>
        <p:spPr/>
        <p:txBody>
          <a:bodyPr/>
          <a:lstStyle/>
          <a:p>
            <a:r>
              <a:rPr lang="en-US" dirty="0"/>
              <a:t>Office Hours</a:t>
            </a:r>
          </a:p>
        </p:txBody>
      </p:sp>
    </p:spTree>
    <p:extLst>
      <p:ext uri="{BB962C8B-B14F-4D97-AF65-F5344CB8AC3E}">
        <p14:creationId xmlns:p14="http://schemas.microsoft.com/office/powerpoint/2010/main" val="287561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880FDC7-7B77-D742-9AF2-2B3DFBA6C2AC}"/>
              </a:ext>
            </a:extLst>
          </p:cNvPr>
          <p:cNvSpPr>
            <a:spLocks noGrp="1"/>
          </p:cNvSpPr>
          <p:nvPr>
            <p:ph type="title"/>
          </p:nvPr>
        </p:nvSpPr>
        <p:spPr/>
        <p:txBody>
          <a:bodyPr/>
          <a:lstStyle/>
          <a:p>
            <a:r>
              <a:rPr lang="en-US" dirty="0"/>
              <a:t> </a:t>
            </a:r>
          </a:p>
        </p:txBody>
      </p:sp>
      <p:pic>
        <p:nvPicPr>
          <p:cNvPr id="4" name="Content Placeholder 4">
            <a:extLst>
              <a:ext uri="{FF2B5EF4-FFF2-40B4-BE49-F238E27FC236}">
                <a16:creationId xmlns:a16="http://schemas.microsoft.com/office/drawing/2014/main" id="{512AA066-046A-5242-AFBE-5C876F86F0A9}"/>
              </a:ext>
            </a:extLst>
          </p:cNvPr>
          <p:cNvPicPr>
            <a:picLocks noGrp="1" noChangeAspect="1"/>
          </p:cNvPicPr>
          <p:nvPr>
            <p:ph idx="1"/>
          </p:nvPr>
        </p:nvPicPr>
        <p:blipFill>
          <a:blip r:embed="rId2"/>
          <a:stretch>
            <a:fillRect/>
          </a:stretch>
        </p:blipFill>
        <p:spPr>
          <a:xfrm>
            <a:off x="931013" y="99977"/>
            <a:ext cx="6589669" cy="6473381"/>
          </a:xfrm>
        </p:spPr>
      </p:pic>
    </p:spTree>
    <p:extLst>
      <p:ext uri="{BB962C8B-B14F-4D97-AF65-F5344CB8AC3E}">
        <p14:creationId xmlns:p14="http://schemas.microsoft.com/office/powerpoint/2010/main" val="7014769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hlinkClick r:id="rId2"/>
              </a:rPr>
              <a:t>kts@umd.edu</a:t>
            </a:r>
            <a:r>
              <a:rPr lang="en-US" dirty="0"/>
              <a:t> - Best way to reach me.  Please put “ENPM665” in the subject line so it doesn’t get lost in the mess that is my inbox</a:t>
            </a:r>
          </a:p>
          <a:p>
            <a:endParaRPr lang="en-US" dirty="0"/>
          </a:p>
        </p:txBody>
      </p:sp>
      <p:sp>
        <p:nvSpPr>
          <p:cNvPr id="3" name="Title 2"/>
          <p:cNvSpPr>
            <a:spLocks noGrp="1"/>
          </p:cNvSpPr>
          <p:nvPr>
            <p:ph type="title"/>
          </p:nvPr>
        </p:nvSpPr>
        <p:spPr/>
        <p:txBody>
          <a:bodyPr/>
          <a:lstStyle/>
          <a:p>
            <a:r>
              <a:rPr lang="en-US" dirty="0"/>
              <a:t>Contact Info</a:t>
            </a:r>
          </a:p>
        </p:txBody>
      </p:sp>
    </p:spTree>
    <p:extLst>
      <p:ext uri="{BB962C8B-B14F-4D97-AF65-F5344CB8AC3E}">
        <p14:creationId xmlns:p14="http://schemas.microsoft.com/office/powerpoint/2010/main" val="12092188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E878F7C-FCF0-5DBC-847F-CE8BA150F369}"/>
              </a:ext>
            </a:extLst>
          </p:cNvPr>
          <p:cNvSpPr>
            <a:spLocks noGrp="1"/>
          </p:cNvSpPr>
          <p:nvPr>
            <p:ph idx="1"/>
          </p:nvPr>
        </p:nvSpPr>
        <p:spPr/>
        <p:txBody>
          <a:bodyPr/>
          <a:lstStyle/>
          <a:p>
            <a:r>
              <a:rPr lang="en-US" dirty="0"/>
              <a:t>Until recently the course was numbered ENPM809J, you may still see some references to that course number in the course content</a:t>
            </a:r>
          </a:p>
          <a:p>
            <a:endParaRPr lang="en-US" dirty="0"/>
          </a:p>
          <a:p>
            <a:pPr algn="ctr"/>
            <a:r>
              <a:rPr lang="en-US" sz="3600" b="1" dirty="0">
                <a:solidFill>
                  <a:schemeClr val="tx1"/>
                </a:solidFill>
              </a:rPr>
              <a:t>ENPM809J = ENPM665</a:t>
            </a:r>
          </a:p>
        </p:txBody>
      </p:sp>
      <p:sp>
        <p:nvSpPr>
          <p:cNvPr id="3" name="Title 2">
            <a:extLst>
              <a:ext uri="{FF2B5EF4-FFF2-40B4-BE49-F238E27FC236}">
                <a16:creationId xmlns:a16="http://schemas.microsoft.com/office/drawing/2014/main" id="{2E2CB089-EC13-7AFD-056D-FA5417C6C64D}"/>
              </a:ext>
            </a:extLst>
          </p:cNvPr>
          <p:cNvSpPr>
            <a:spLocks noGrp="1"/>
          </p:cNvSpPr>
          <p:nvPr>
            <p:ph type="title"/>
          </p:nvPr>
        </p:nvSpPr>
        <p:spPr/>
        <p:txBody>
          <a:bodyPr/>
          <a:lstStyle/>
          <a:p>
            <a:r>
              <a:rPr lang="en-US" dirty="0"/>
              <a:t>Course Numbering Note</a:t>
            </a:r>
          </a:p>
        </p:txBody>
      </p:sp>
    </p:spTree>
    <p:extLst>
      <p:ext uri="{BB962C8B-B14F-4D97-AF65-F5344CB8AC3E}">
        <p14:creationId xmlns:p14="http://schemas.microsoft.com/office/powerpoint/2010/main" val="6556362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Homework = 40% (5 assignments, 8% each)</a:t>
            </a:r>
          </a:p>
          <a:p>
            <a:r>
              <a:rPr lang="en-US" dirty="0"/>
              <a:t>Midterm Project = 30%</a:t>
            </a:r>
          </a:p>
          <a:p>
            <a:r>
              <a:rPr lang="en-US" dirty="0"/>
              <a:t>Final Project = 30%</a:t>
            </a:r>
          </a:p>
          <a:p>
            <a:endParaRPr lang="en-US" dirty="0"/>
          </a:p>
        </p:txBody>
      </p:sp>
      <p:sp>
        <p:nvSpPr>
          <p:cNvPr id="3" name="Title 2"/>
          <p:cNvSpPr>
            <a:spLocks noGrp="1"/>
          </p:cNvSpPr>
          <p:nvPr>
            <p:ph type="title"/>
          </p:nvPr>
        </p:nvSpPr>
        <p:spPr/>
        <p:txBody>
          <a:bodyPr/>
          <a:lstStyle/>
          <a:p>
            <a:r>
              <a:rPr lang="en-US" dirty="0"/>
              <a:t>Grading</a:t>
            </a:r>
          </a:p>
        </p:txBody>
      </p:sp>
    </p:spTree>
    <p:extLst>
      <p:ext uri="{BB962C8B-B14F-4D97-AF65-F5344CB8AC3E}">
        <p14:creationId xmlns:p14="http://schemas.microsoft.com/office/powerpoint/2010/main" val="17041158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It’s University Policy (if a little silly)</a:t>
            </a:r>
          </a:p>
          <a:p>
            <a:endParaRPr lang="en-US" dirty="0"/>
          </a:p>
          <a:p>
            <a:r>
              <a:rPr lang="en-US" dirty="0"/>
              <a:t>Review the syllabus for the break down between the various grade levels.</a:t>
            </a:r>
          </a:p>
        </p:txBody>
      </p:sp>
      <p:sp>
        <p:nvSpPr>
          <p:cNvPr id="3" name="Title 2"/>
          <p:cNvSpPr>
            <a:spLocks noGrp="1"/>
          </p:cNvSpPr>
          <p:nvPr>
            <p:ph type="title"/>
          </p:nvPr>
        </p:nvSpPr>
        <p:spPr/>
        <p:txBody>
          <a:bodyPr/>
          <a:lstStyle/>
          <a:p>
            <a:r>
              <a:rPr lang="en-US" dirty="0"/>
              <a:t>+/- Grading</a:t>
            </a:r>
          </a:p>
        </p:txBody>
      </p:sp>
    </p:spTree>
    <p:extLst>
      <p:ext uri="{BB962C8B-B14F-4D97-AF65-F5344CB8AC3E}">
        <p14:creationId xmlns:p14="http://schemas.microsoft.com/office/powerpoint/2010/main" val="1473538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Do the work and you’ll do fine.</a:t>
            </a:r>
          </a:p>
          <a:p>
            <a:endParaRPr lang="en-US" dirty="0"/>
          </a:p>
          <a:p>
            <a:r>
              <a:rPr lang="en-US" dirty="0"/>
              <a:t>If you don’t understand something or have concerns speak up/reach out as soon as possible! </a:t>
            </a:r>
          </a:p>
          <a:p>
            <a:endParaRPr lang="en-US" dirty="0"/>
          </a:p>
        </p:txBody>
      </p:sp>
      <p:sp>
        <p:nvSpPr>
          <p:cNvPr id="3" name="Title 2"/>
          <p:cNvSpPr>
            <a:spLocks noGrp="1"/>
          </p:cNvSpPr>
          <p:nvPr>
            <p:ph type="title"/>
          </p:nvPr>
        </p:nvSpPr>
        <p:spPr/>
        <p:txBody>
          <a:bodyPr/>
          <a:lstStyle/>
          <a:p>
            <a:r>
              <a:rPr lang="en-US" dirty="0"/>
              <a:t>Grading</a:t>
            </a:r>
          </a:p>
        </p:txBody>
      </p:sp>
    </p:spTree>
    <p:extLst>
      <p:ext uri="{BB962C8B-B14F-4D97-AF65-F5344CB8AC3E}">
        <p14:creationId xmlns:p14="http://schemas.microsoft.com/office/powerpoint/2010/main" val="4878333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marL="457200" lvl="0" indent="-457200">
              <a:buFont typeface="Arial"/>
              <a:buChar char="•"/>
            </a:pPr>
            <a:r>
              <a:rPr lang="en-US" dirty="0"/>
              <a:t>Late assignments will have 10% of the points deducted for every day the assignment is late.</a:t>
            </a:r>
          </a:p>
          <a:p>
            <a:pPr marL="1600200" lvl="2" indent="-457200"/>
            <a:r>
              <a:rPr lang="en-US" sz="2600" dirty="0"/>
              <a:t>ex. You turn in a “10” it gets a “9”</a:t>
            </a:r>
          </a:p>
          <a:p>
            <a:pPr marL="457200" lvl="0" indent="-457200">
              <a:buFont typeface="Arial"/>
              <a:buChar char="•"/>
            </a:pPr>
            <a:r>
              <a:rPr lang="en-US" dirty="0"/>
              <a:t>Assignments submitted over one week late will not be accepted or graded. </a:t>
            </a:r>
          </a:p>
          <a:p>
            <a:pPr marL="1600200" lvl="2" indent="-457200"/>
            <a:r>
              <a:rPr lang="en-US" sz="2600" dirty="0"/>
              <a:t>aka you get a zero.</a:t>
            </a:r>
          </a:p>
          <a:p>
            <a:pPr marL="457200" lvl="0" indent="-457200">
              <a:buFont typeface="Arial"/>
              <a:buChar char="•"/>
            </a:pPr>
            <a:r>
              <a:rPr lang="en-US" dirty="0"/>
              <a:t>If there are extenuating circumstances for you to submit work late please contact me as soon as possible (preferably before the assignment is due.)</a:t>
            </a:r>
          </a:p>
        </p:txBody>
      </p:sp>
      <p:sp>
        <p:nvSpPr>
          <p:cNvPr id="3" name="Title 2"/>
          <p:cNvSpPr>
            <a:spLocks noGrp="1"/>
          </p:cNvSpPr>
          <p:nvPr>
            <p:ph type="title"/>
          </p:nvPr>
        </p:nvSpPr>
        <p:spPr/>
        <p:txBody>
          <a:bodyPr/>
          <a:lstStyle/>
          <a:p>
            <a:r>
              <a:rPr lang="en-US" dirty="0"/>
              <a:t>Late Assignment Policy</a:t>
            </a:r>
          </a:p>
        </p:txBody>
      </p:sp>
    </p:spTree>
    <p:extLst>
      <p:ext uri="{BB962C8B-B14F-4D97-AF65-F5344CB8AC3E}">
        <p14:creationId xmlns:p14="http://schemas.microsoft.com/office/powerpoint/2010/main" val="630409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 </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02592" y="414338"/>
            <a:ext cx="6424744" cy="5607050"/>
          </a:xfrm>
        </p:spPr>
      </p:pic>
    </p:spTree>
    <p:extLst>
      <p:ext uri="{BB962C8B-B14F-4D97-AF65-F5344CB8AC3E}">
        <p14:creationId xmlns:p14="http://schemas.microsoft.com/office/powerpoint/2010/main" val="16980360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069F5F-DEBC-1C4C-959E-8AAE04560FE5}"/>
              </a:ext>
            </a:extLst>
          </p:cNvPr>
          <p:cNvSpPr>
            <a:spLocks noGrp="1"/>
          </p:cNvSpPr>
          <p:nvPr>
            <p:ph idx="1"/>
          </p:nvPr>
        </p:nvSpPr>
        <p:spPr/>
        <p:txBody>
          <a:bodyPr>
            <a:normAutofit/>
          </a:bodyPr>
          <a:lstStyle/>
          <a:p>
            <a:pPr algn="ctr"/>
            <a:endParaRPr lang="en-US" sz="4800" dirty="0"/>
          </a:p>
          <a:p>
            <a:pPr algn="ctr"/>
            <a:r>
              <a:rPr lang="en-US" sz="4800" dirty="0"/>
              <a:t>An assignment is not complete until it has been submitted in ELMS.</a:t>
            </a:r>
          </a:p>
        </p:txBody>
      </p:sp>
      <p:sp>
        <p:nvSpPr>
          <p:cNvPr id="3" name="Title 2">
            <a:extLst>
              <a:ext uri="{FF2B5EF4-FFF2-40B4-BE49-F238E27FC236}">
                <a16:creationId xmlns:a16="http://schemas.microsoft.com/office/drawing/2014/main" id="{E372454D-A3E7-F14A-9892-AD02B6F94EA1}"/>
              </a:ext>
            </a:extLst>
          </p:cNvPr>
          <p:cNvSpPr>
            <a:spLocks noGrp="1"/>
          </p:cNvSpPr>
          <p:nvPr>
            <p:ph type="title"/>
          </p:nvPr>
        </p:nvSpPr>
        <p:spPr/>
        <p:txBody>
          <a:bodyPr/>
          <a:lstStyle/>
          <a:p>
            <a:r>
              <a:rPr lang="en-US" dirty="0"/>
              <a:t>Late Assignment Policy</a:t>
            </a:r>
          </a:p>
        </p:txBody>
      </p:sp>
    </p:spTree>
    <p:extLst>
      <p:ext uri="{BB962C8B-B14F-4D97-AF65-F5344CB8AC3E}">
        <p14:creationId xmlns:p14="http://schemas.microsoft.com/office/powerpoint/2010/main" val="21405856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D1EDC89-9F14-464A-921F-9B4EA2E80704}"/>
              </a:ext>
            </a:extLst>
          </p:cNvPr>
          <p:cNvSpPr>
            <a:spLocks noGrp="1"/>
          </p:cNvSpPr>
          <p:nvPr>
            <p:ph idx="1"/>
          </p:nvPr>
        </p:nvSpPr>
        <p:spPr/>
        <p:txBody>
          <a:bodyPr>
            <a:normAutofit/>
          </a:bodyPr>
          <a:lstStyle/>
          <a:p>
            <a:pPr algn="ctr"/>
            <a:endParaRPr lang="en-US" sz="4800" dirty="0"/>
          </a:p>
          <a:p>
            <a:pPr algn="ctr"/>
            <a:r>
              <a:rPr lang="en-US" sz="4800" dirty="0"/>
              <a:t>Check that you submitted the correct assignment after you have uploaded it!</a:t>
            </a:r>
          </a:p>
        </p:txBody>
      </p:sp>
      <p:sp>
        <p:nvSpPr>
          <p:cNvPr id="3" name="Title 2">
            <a:extLst>
              <a:ext uri="{FF2B5EF4-FFF2-40B4-BE49-F238E27FC236}">
                <a16:creationId xmlns:a16="http://schemas.microsoft.com/office/drawing/2014/main" id="{8AE953F6-B188-EF4E-9CE2-37F2C6AB6A06}"/>
              </a:ext>
            </a:extLst>
          </p:cNvPr>
          <p:cNvSpPr>
            <a:spLocks noGrp="1"/>
          </p:cNvSpPr>
          <p:nvPr>
            <p:ph type="title"/>
          </p:nvPr>
        </p:nvSpPr>
        <p:spPr/>
        <p:txBody>
          <a:bodyPr/>
          <a:lstStyle/>
          <a:p>
            <a:r>
              <a:rPr lang="en-US" dirty="0"/>
              <a:t>Late Assignment Policy</a:t>
            </a:r>
          </a:p>
        </p:txBody>
      </p:sp>
    </p:spTree>
    <p:extLst>
      <p:ext uri="{BB962C8B-B14F-4D97-AF65-F5344CB8AC3E}">
        <p14:creationId xmlns:p14="http://schemas.microsoft.com/office/powerpoint/2010/main" val="7145485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F069F5F-DEBC-1C4C-959E-8AAE04560FE5}"/>
              </a:ext>
            </a:extLst>
          </p:cNvPr>
          <p:cNvSpPr>
            <a:spLocks noGrp="1"/>
          </p:cNvSpPr>
          <p:nvPr>
            <p:ph idx="1"/>
          </p:nvPr>
        </p:nvSpPr>
        <p:spPr/>
        <p:txBody>
          <a:bodyPr>
            <a:normAutofit/>
          </a:bodyPr>
          <a:lstStyle/>
          <a:p>
            <a:pPr algn="ctr"/>
            <a:endParaRPr lang="en-US" sz="4800" dirty="0"/>
          </a:p>
          <a:p>
            <a:pPr algn="ctr"/>
            <a:r>
              <a:rPr lang="en-US" sz="4800" dirty="0"/>
              <a:t>The only timestamp that matters is the one in ELMS</a:t>
            </a:r>
          </a:p>
        </p:txBody>
      </p:sp>
      <p:sp>
        <p:nvSpPr>
          <p:cNvPr id="3" name="Title 2">
            <a:extLst>
              <a:ext uri="{FF2B5EF4-FFF2-40B4-BE49-F238E27FC236}">
                <a16:creationId xmlns:a16="http://schemas.microsoft.com/office/drawing/2014/main" id="{E372454D-A3E7-F14A-9892-AD02B6F94EA1}"/>
              </a:ext>
            </a:extLst>
          </p:cNvPr>
          <p:cNvSpPr>
            <a:spLocks noGrp="1"/>
          </p:cNvSpPr>
          <p:nvPr>
            <p:ph type="title"/>
          </p:nvPr>
        </p:nvSpPr>
        <p:spPr/>
        <p:txBody>
          <a:bodyPr/>
          <a:lstStyle/>
          <a:p>
            <a:r>
              <a:rPr lang="en-US" dirty="0"/>
              <a:t>Late Assignment Policy</a:t>
            </a:r>
          </a:p>
        </p:txBody>
      </p:sp>
    </p:spTree>
    <p:extLst>
      <p:ext uri="{BB962C8B-B14F-4D97-AF65-F5344CB8AC3E}">
        <p14:creationId xmlns:p14="http://schemas.microsoft.com/office/powerpoint/2010/main" val="7102161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421FCFE-3E63-184C-B62B-45230937F6F5}"/>
              </a:ext>
            </a:extLst>
          </p:cNvPr>
          <p:cNvPicPr>
            <a:picLocks noGrp="1" noChangeAspect="1"/>
          </p:cNvPicPr>
          <p:nvPr>
            <p:ph idx="1"/>
          </p:nvPr>
        </p:nvPicPr>
        <p:blipFill>
          <a:blip r:embed="rId2"/>
          <a:stretch>
            <a:fillRect/>
          </a:stretch>
        </p:blipFill>
        <p:spPr>
          <a:xfrm>
            <a:off x="340332" y="2095928"/>
            <a:ext cx="8534878" cy="3435716"/>
          </a:xfrm>
        </p:spPr>
      </p:pic>
      <p:sp>
        <p:nvSpPr>
          <p:cNvPr id="3" name="Title 2">
            <a:extLst>
              <a:ext uri="{FF2B5EF4-FFF2-40B4-BE49-F238E27FC236}">
                <a16:creationId xmlns:a16="http://schemas.microsoft.com/office/drawing/2014/main" id="{A2780A18-F104-7040-A78C-52C6A003DBD7}"/>
              </a:ext>
            </a:extLst>
          </p:cNvPr>
          <p:cNvSpPr>
            <a:spLocks noGrp="1"/>
          </p:cNvSpPr>
          <p:nvPr>
            <p:ph type="title"/>
          </p:nvPr>
        </p:nvSpPr>
        <p:spPr/>
        <p:txBody>
          <a:bodyPr/>
          <a:lstStyle/>
          <a:p>
            <a:r>
              <a:rPr lang="en-US" dirty="0"/>
              <a:t>LATE IS LATE</a:t>
            </a:r>
          </a:p>
        </p:txBody>
      </p:sp>
    </p:spTree>
    <p:extLst>
      <p:ext uri="{BB962C8B-B14F-4D97-AF65-F5344CB8AC3E}">
        <p14:creationId xmlns:p14="http://schemas.microsoft.com/office/powerpoint/2010/main" val="23847419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EE1AD66-2D10-354D-A809-0CD29FD00641}"/>
              </a:ext>
            </a:extLst>
          </p:cNvPr>
          <p:cNvPicPr>
            <a:picLocks noGrp="1" noChangeAspect="1"/>
          </p:cNvPicPr>
          <p:nvPr>
            <p:ph idx="1"/>
          </p:nvPr>
        </p:nvPicPr>
        <p:blipFill>
          <a:blip r:embed="rId2"/>
          <a:stretch>
            <a:fillRect/>
          </a:stretch>
        </p:blipFill>
        <p:spPr>
          <a:xfrm>
            <a:off x="1233868" y="131762"/>
            <a:ext cx="5981319" cy="6341191"/>
          </a:xfrm>
        </p:spPr>
      </p:pic>
      <p:sp>
        <p:nvSpPr>
          <p:cNvPr id="3" name="Title 2">
            <a:extLst>
              <a:ext uri="{FF2B5EF4-FFF2-40B4-BE49-F238E27FC236}">
                <a16:creationId xmlns:a16="http://schemas.microsoft.com/office/drawing/2014/main" id="{A61DF4AC-EAE7-3B49-9A70-E3C3F67C10DE}"/>
              </a:ext>
            </a:extLst>
          </p:cNvPr>
          <p:cNvSpPr>
            <a:spLocks noGrp="1"/>
          </p:cNvSpPr>
          <p:nvPr>
            <p:ph type="title"/>
          </p:nvPr>
        </p:nvSpPr>
        <p:spPr/>
        <p:txBody>
          <a:bodyPr/>
          <a:lstStyle/>
          <a:p>
            <a:r>
              <a:rPr lang="en-US" dirty="0"/>
              <a:t> </a:t>
            </a:r>
          </a:p>
        </p:txBody>
      </p:sp>
    </p:spTree>
    <p:extLst>
      <p:ext uri="{BB962C8B-B14F-4D97-AF65-F5344CB8AC3E}">
        <p14:creationId xmlns:p14="http://schemas.microsoft.com/office/powerpoint/2010/main" val="8095373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r>
              <a:rPr lang="en-US" dirty="0"/>
              <a:t>I have on (rare) occasions been known to make mistakes.  </a:t>
            </a:r>
          </a:p>
          <a:p>
            <a:endParaRPr lang="en-US" dirty="0"/>
          </a:p>
          <a:p>
            <a:r>
              <a:rPr lang="en-US" dirty="0"/>
              <a:t>If you spot an mistake in your grades then contact me and we’ll get it resolved.</a:t>
            </a:r>
          </a:p>
          <a:p>
            <a:endParaRPr lang="en-US" dirty="0"/>
          </a:p>
          <a:p>
            <a:r>
              <a:rPr lang="en-US" dirty="0"/>
              <a:t>Note that if I review an assignment for grading mistakes I will conduct a complete regrade, your resulting grade may be higher or lower.</a:t>
            </a:r>
          </a:p>
        </p:txBody>
      </p:sp>
      <p:sp>
        <p:nvSpPr>
          <p:cNvPr id="3" name="Title 2"/>
          <p:cNvSpPr>
            <a:spLocks noGrp="1"/>
          </p:cNvSpPr>
          <p:nvPr>
            <p:ph type="title"/>
          </p:nvPr>
        </p:nvSpPr>
        <p:spPr/>
        <p:txBody>
          <a:bodyPr/>
          <a:lstStyle/>
          <a:p>
            <a:r>
              <a:rPr lang="en-US" dirty="0"/>
              <a:t>Grade Disputes</a:t>
            </a:r>
          </a:p>
        </p:txBody>
      </p:sp>
    </p:spTree>
    <p:extLst>
      <p:ext uri="{BB962C8B-B14F-4D97-AF65-F5344CB8AC3E}">
        <p14:creationId xmlns:p14="http://schemas.microsoft.com/office/powerpoint/2010/main" val="20705538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0" indent="-457200">
              <a:buFont typeface="Arial" charset="0"/>
              <a:buChar char="•"/>
            </a:pPr>
            <a:r>
              <a:rPr lang="en-US" dirty="0"/>
              <a:t>If you didn’t do the assignment, admit it.</a:t>
            </a:r>
          </a:p>
          <a:p>
            <a:pPr marL="457200" indent="-457200">
              <a:buFont typeface="Arial" charset="0"/>
              <a:buChar char="•"/>
            </a:pPr>
            <a:r>
              <a:rPr lang="en-US" dirty="0"/>
              <a:t>If you submitted the assignment late, admit it.</a:t>
            </a:r>
          </a:p>
          <a:p>
            <a:pPr marL="457200" indent="-457200">
              <a:buFont typeface="Arial" charset="0"/>
              <a:buChar char="•"/>
            </a:pPr>
            <a:r>
              <a:rPr lang="en-US" dirty="0"/>
              <a:t>If you don’t understand the assignment, ask for help.</a:t>
            </a:r>
          </a:p>
          <a:p>
            <a:pPr marL="457200" indent="-457200">
              <a:buFont typeface="Arial" charset="0"/>
              <a:buChar char="•"/>
            </a:pPr>
            <a:r>
              <a:rPr lang="en-US" dirty="0"/>
              <a:t>If you didn’t study or put any effort into the assignment accept the grade and resolve to do better (with my help if needed) next time</a:t>
            </a:r>
          </a:p>
        </p:txBody>
      </p:sp>
      <p:sp>
        <p:nvSpPr>
          <p:cNvPr id="3" name="Title 2"/>
          <p:cNvSpPr>
            <a:spLocks noGrp="1"/>
          </p:cNvSpPr>
          <p:nvPr>
            <p:ph type="title"/>
          </p:nvPr>
        </p:nvSpPr>
        <p:spPr/>
        <p:txBody>
          <a:bodyPr/>
          <a:lstStyle/>
          <a:p>
            <a:r>
              <a:rPr lang="en-US" dirty="0"/>
              <a:t>Notice</a:t>
            </a:r>
          </a:p>
        </p:txBody>
      </p:sp>
    </p:spTree>
    <p:extLst>
      <p:ext uri="{BB962C8B-B14F-4D97-AF65-F5344CB8AC3E}">
        <p14:creationId xmlns:p14="http://schemas.microsoft.com/office/powerpoint/2010/main" val="19738434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There are 5 homework assignments.  </a:t>
            </a:r>
          </a:p>
          <a:p>
            <a:endParaRPr lang="en-US" dirty="0"/>
          </a:p>
          <a:p>
            <a:r>
              <a:rPr lang="en-US" dirty="0"/>
              <a:t>Due dates for the homework are in the syllabus.</a:t>
            </a:r>
          </a:p>
        </p:txBody>
      </p:sp>
      <p:sp>
        <p:nvSpPr>
          <p:cNvPr id="3" name="Title 2"/>
          <p:cNvSpPr>
            <a:spLocks noGrp="1"/>
          </p:cNvSpPr>
          <p:nvPr>
            <p:ph type="title"/>
          </p:nvPr>
        </p:nvSpPr>
        <p:spPr/>
        <p:txBody>
          <a:bodyPr/>
          <a:lstStyle/>
          <a:p>
            <a:r>
              <a:rPr lang="en-US" dirty="0"/>
              <a:t>Homework</a:t>
            </a:r>
          </a:p>
        </p:txBody>
      </p:sp>
    </p:spTree>
    <p:extLst>
      <p:ext uri="{BB962C8B-B14F-4D97-AF65-F5344CB8AC3E}">
        <p14:creationId xmlns:p14="http://schemas.microsoft.com/office/powerpoint/2010/main" val="11860816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a:t>This class has a projects vs exams.</a:t>
            </a:r>
          </a:p>
          <a:p>
            <a:endParaRPr lang="en-US" dirty="0"/>
          </a:p>
          <a:p>
            <a:r>
              <a:rPr lang="en-US" dirty="0"/>
              <a:t>Treat the midterm as if you are presenting it to a </a:t>
            </a:r>
          </a:p>
          <a:p>
            <a:r>
              <a:rPr lang="en-US" dirty="0"/>
              <a:t>C-level technical executive. (CIO, CISO, CTO, …)</a:t>
            </a:r>
          </a:p>
          <a:p>
            <a:endParaRPr lang="en-US" dirty="0"/>
          </a:p>
          <a:p>
            <a:r>
              <a:rPr lang="en-US" dirty="0"/>
              <a:t>Treat the final as if you are presenting it to senior level technical staff member (security architect, system architect, …)</a:t>
            </a:r>
          </a:p>
        </p:txBody>
      </p:sp>
      <p:sp>
        <p:nvSpPr>
          <p:cNvPr id="3" name="Title 2"/>
          <p:cNvSpPr>
            <a:spLocks noGrp="1"/>
          </p:cNvSpPr>
          <p:nvPr>
            <p:ph type="title"/>
          </p:nvPr>
        </p:nvSpPr>
        <p:spPr/>
        <p:txBody>
          <a:bodyPr/>
          <a:lstStyle/>
          <a:p>
            <a:r>
              <a:rPr lang="en-US" dirty="0"/>
              <a:t>Midterm and Final Projects</a:t>
            </a:r>
          </a:p>
        </p:txBody>
      </p:sp>
    </p:spTree>
    <p:extLst>
      <p:ext uri="{BB962C8B-B14F-4D97-AF65-F5344CB8AC3E}">
        <p14:creationId xmlns:p14="http://schemas.microsoft.com/office/powerpoint/2010/main" val="15307439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r>
              <a:rPr lang="en-US" dirty="0"/>
              <a:t>The University of Maryland, College Park has a nationally recognized Code of Academic Integrity.  This Code sets standards for academic integrity at Maryland for all undergraduate and graduate students.  As a student you are responsible for upholding these standards for this course.  It is very important for you to be aware of the consequences of cheating, fabrication, facilitation, and plagiarism. For more information on the Code of Academic Integrity or the Student Honor Council, please visit </a:t>
            </a:r>
            <a:r>
              <a:rPr lang="en-US" dirty="0">
                <a:hlinkClick r:id="rId2"/>
              </a:rPr>
              <a:t>https://studentconduct.umd.edu/</a:t>
            </a:r>
            <a:r>
              <a:rPr lang="en-US" dirty="0"/>
              <a:t> </a:t>
            </a:r>
          </a:p>
        </p:txBody>
      </p:sp>
      <p:sp>
        <p:nvSpPr>
          <p:cNvPr id="3" name="Title 2"/>
          <p:cNvSpPr>
            <a:spLocks noGrp="1"/>
          </p:cNvSpPr>
          <p:nvPr>
            <p:ph type="title"/>
          </p:nvPr>
        </p:nvSpPr>
        <p:spPr/>
        <p:txBody>
          <a:bodyPr/>
          <a:lstStyle/>
          <a:p>
            <a:r>
              <a:rPr lang="en-US" dirty="0"/>
              <a:t>Academic Integrity</a:t>
            </a:r>
          </a:p>
        </p:txBody>
      </p:sp>
    </p:spTree>
    <p:extLst>
      <p:ext uri="{BB962C8B-B14F-4D97-AF65-F5344CB8AC3E}">
        <p14:creationId xmlns:p14="http://schemas.microsoft.com/office/powerpoint/2010/main" val="153501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457200" indent="-457200">
              <a:buFont typeface="Arial"/>
              <a:buChar char="•"/>
            </a:pPr>
            <a:r>
              <a:rPr lang="en-US" dirty="0"/>
              <a:t>Deputy CISO - Division of IT, UMD</a:t>
            </a:r>
          </a:p>
          <a:p>
            <a:pPr marL="457200" indent="-457200">
              <a:buFont typeface="Arial"/>
              <a:buChar char="•"/>
            </a:pPr>
            <a:r>
              <a:rPr lang="en-US" dirty="0"/>
              <a:t>Runs UMD’s Security Operations (SOC, Engineering, Consulting)</a:t>
            </a:r>
          </a:p>
          <a:p>
            <a:pPr marL="457200" indent="-457200">
              <a:buFont typeface="Arial"/>
              <a:buChar char="•"/>
            </a:pPr>
            <a:r>
              <a:rPr lang="en-US" dirty="0"/>
              <a:t>Not a doctor (but I have played one for a pen-test)</a:t>
            </a:r>
          </a:p>
          <a:p>
            <a:pPr marL="457200" indent="-457200">
              <a:buFont typeface="Arial"/>
              <a:buChar char="•"/>
            </a:pPr>
            <a:r>
              <a:rPr lang="en-US" dirty="0"/>
              <a:t>18+ years of experience in InfoSec</a:t>
            </a:r>
          </a:p>
          <a:p>
            <a:pPr marL="457200" indent="-457200">
              <a:buFont typeface="Arial"/>
              <a:buChar char="•"/>
            </a:pPr>
            <a:r>
              <a:rPr lang="en-US" dirty="0"/>
              <a:t>Alum of Sourcefire and McAfee</a:t>
            </a:r>
          </a:p>
          <a:p>
            <a:endParaRPr lang="en-US" dirty="0"/>
          </a:p>
        </p:txBody>
      </p:sp>
      <p:sp>
        <p:nvSpPr>
          <p:cNvPr id="3" name="Title 2"/>
          <p:cNvSpPr>
            <a:spLocks noGrp="1"/>
          </p:cNvSpPr>
          <p:nvPr>
            <p:ph type="title"/>
          </p:nvPr>
        </p:nvSpPr>
        <p:spPr/>
        <p:txBody>
          <a:bodyPr/>
          <a:lstStyle/>
          <a:p>
            <a:r>
              <a:rPr lang="en-US" dirty="0"/>
              <a:t>Who am I?</a:t>
            </a:r>
          </a:p>
        </p:txBody>
      </p:sp>
      <p:pic>
        <p:nvPicPr>
          <p:cNvPr id="4" name="Picture 3">
            <a:extLst>
              <a:ext uri="{FF2B5EF4-FFF2-40B4-BE49-F238E27FC236}">
                <a16:creationId xmlns:a16="http://schemas.microsoft.com/office/drawing/2014/main" id="{BF3D58FF-E5A4-DF56-791A-DFEE4C2AE592}"/>
              </a:ext>
            </a:extLst>
          </p:cNvPr>
          <p:cNvPicPr>
            <a:picLocks noChangeAspect="1"/>
          </p:cNvPicPr>
          <p:nvPr/>
        </p:nvPicPr>
        <p:blipFill>
          <a:blip r:embed="rId2"/>
          <a:stretch>
            <a:fillRect/>
          </a:stretch>
        </p:blipFill>
        <p:spPr>
          <a:xfrm>
            <a:off x="457200" y="274638"/>
            <a:ext cx="1905000" cy="1765300"/>
          </a:xfrm>
          <a:prstGeom prst="rect">
            <a:avLst/>
          </a:prstGeom>
        </p:spPr>
      </p:pic>
    </p:spTree>
    <p:extLst>
      <p:ext uri="{BB962C8B-B14F-4D97-AF65-F5344CB8AC3E}">
        <p14:creationId xmlns:p14="http://schemas.microsoft.com/office/powerpoint/2010/main" val="15403213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 All assignments and exams for this course are governed by the Honor Pledge:  “I pledge on my honor that I have not given or received any unauthorized assistance on this exam/assignment.”</a:t>
            </a:r>
          </a:p>
        </p:txBody>
      </p:sp>
      <p:sp>
        <p:nvSpPr>
          <p:cNvPr id="3" name="Title 2"/>
          <p:cNvSpPr>
            <a:spLocks noGrp="1"/>
          </p:cNvSpPr>
          <p:nvPr>
            <p:ph type="title"/>
          </p:nvPr>
        </p:nvSpPr>
        <p:spPr/>
        <p:txBody>
          <a:bodyPr/>
          <a:lstStyle/>
          <a:p>
            <a:r>
              <a:rPr lang="en-US" dirty="0"/>
              <a:t>Honor Pledge</a:t>
            </a:r>
          </a:p>
        </p:txBody>
      </p:sp>
    </p:spTree>
    <p:extLst>
      <p:ext uri="{BB962C8B-B14F-4D97-AF65-F5344CB8AC3E}">
        <p14:creationId xmlns:p14="http://schemas.microsoft.com/office/powerpoint/2010/main" val="7740017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1" y="1300163"/>
            <a:ext cx="8115525" cy="5077925"/>
          </a:xfrm>
        </p:spPr>
        <p:txBody>
          <a:bodyPr>
            <a:noAutofit/>
          </a:bodyPr>
          <a:lstStyle/>
          <a:p>
            <a:pPr algn="ctr"/>
            <a:r>
              <a:rPr lang="en-US" sz="9000" dirty="0"/>
              <a:t>DON’T </a:t>
            </a:r>
          </a:p>
          <a:p>
            <a:pPr algn="ctr"/>
            <a:r>
              <a:rPr lang="en-US" sz="9000" dirty="0"/>
              <a:t>DO </a:t>
            </a:r>
          </a:p>
          <a:p>
            <a:pPr algn="ctr"/>
            <a:r>
              <a:rPr lang="en-US" sz="9000" dirty="0"/>
              <a:t>IT</a:t>
            </a:r>
          </a:p>
        </p:txBody>
      </p:sp>
      <p:sp>
        <p:nvSpPr>
          <p:cNvPr id="3" name="Title 2"/>
          <p:cNvSpPr>
            <a:spLocks noGrp="1"/>
          </p:cNvSpPr>
          <p:nvPr>
            <p:ph type="title"/>
          </p:nvPr>
        </p:nvSpPr>
        <p:spPr/>
        <p:txBody>
          <a:bodyPr/>
          <a:lstStyle/>
          <a:p>
            <a:r>
              <a:rPr lang="en-US" dirty="0"/>
              <a:t>Plagiarism</a:t>
            </a:r>
          </a:p>
        </p:txBody>
      </p:sp>
    </p:spTree>
    <p:extLst>
      <p:ext uri="{BB962C8B-B14F-4D97-AF65-F5344CB8AC3E}">
        <p14:creationId xmlns:p14="http://schemas.microsoft.com/office/powerpoint/2010/main" val="13389455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3743" y="274638"/>
            <a:ext cx="7748984" cy="5635625"/>
          </a:xfrm>
        </p:spPr>
      </p:pic>
      <p:sp>
        <p:nvSpPr>
          <p:cNvPr id="3" name="Title 2"/>
          <p:cNvSpPr>
            <a:spLocks noGrp="1"/>
          </p:cNvSpPr>
          <p:nvPr>
            <p:ph type="title"/>
          </p:nvPr>
        </p:nvSpPr>
        <p:spPr/>
        <p:txBody>
          <a:bodyPr/>
          <a:lstStyle/>
          <a:p>
            <a:r>
              <a:rPr lang="en-US" dirty="0"/>
              <a:t> </a:t>
            </a:r>
          </a:p>
        </p:txBody>
      </p:sp>
    </p:spTree>
    <p:extLst>
      <p:ext uri="{BB962C8B-B14F-4D97-AF65-F5344CB8AC3E}">
        <p14:creationId xmlns:p14="http://schemas.microsoft.com/office/powerpoint/2010/main" val="1769572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20000"/>
          </a:bodyPr>
          <a:lstStyle/>
          <a:p>
            <a:r>
              <a:rPr lang="en-US" dirty="0"/>
              <a:t>Asking a fellow student for help understanding a concept is </a:t>
            </a:r>
            <a:r>
              <a:rPr lang="en-US" b="1" dirty="0"/>
              <a:t>OK</a:t>
            </a:r>
          </a:p>
          <a:p>
            <a:r>
              <a:rPr lang="en-US" dirty="0"/>
              <a:t>Asking a student to help you with an answer to a homework assignment or project </a:t>
            </a:r>
            <a:r>
              <a:rPr lang="en-US" b="1" dirty="0"/>
              <a:t>IS NOT OK.</a:t>
            </a:r>
          </a:p>
          <a:p>
            <a:r>
              <a:rPr lang="en-US" dirty="0"/>
              <a:t>If you are asked for answers to an assignment </a:t>
            </a:r>
            <a:r>
              <a:rPr lang="en-US" b="1" dirty="0"/>
              <a:t>DO NOT </a:t>
            </a:r>
            <a:r>
              <a:rPr lang="en-US" dirty="0"/>
              <a:t>provide them.  </a:t>
            </a:r>
          </a:p>
          <a:p>
            <a:endParaRPr lang="en-US" dirty="0"/>
          </a:p>
          <a:p>
            <a:r>
              <a:rPr lang="en-US" b="1" dirty="0"/>
              <a:t>If you need help with a concept or how to do something ASK! </a:t>
            </a:r>
          </a:p>
          <a:p>
            <a:pPr lvl="1"/>
            <a:r>
              <a:rPr lang="en-US" b="1" dirty="0"/>
              <a:t>Email the TA or the instructor</a:t>
            </a:r>
          </a:p>
          <a:p>
            <a:pPr lvl="1"/>
            <a:r>
              <a:rPr lang="en-US" b="1" dirty="0"/>
              <a:t>Attend office hours (virtually or in person)</a:t>
            </a:r>
          </a:p>
        </p:txBody>
      </p:sp>
      <p:sp>
        <p:nvSpPr>
          <p:cNvPr id="2" name="Title 1"/>
          <p:cNvSpPr>
            <a:spLocks noGrp="1"/>
          </p:cNvSpPr>
          <p:nvPr>
            <p:ph type="title"/>
          </p:nvPr>
        </p:nvSpPr>
        <p:spPr/>
        <p:txBody>
          <a:bodyPr/>
          <a:lstStyle/>
          <a:p>
            <a:r>
              <a:rPr lang="en-US" dirty="0"/>
              <a:t>Asking for help</a:t>
            </a:r>
          </a:p>
        </p:txBody>
      </p:sp>
    </p:spTree>
    <p:extLst>
      <p:ext uri="{BB962C8B-B14F-4D97-AF65-F5344CB8AC3E}">
        <p14:creationId xmlns:p14="http://schemas.microsoft.com/office/powerpoint/2010/main" val="30848408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77500" lnSpcReduction="20000"/>
          </a:bodyPr>
          <a:lstStyle/>
          <a:p>
            <a:r>
              <a:rPr lang="en-US" dirty="0"/>
              <a:t>The practice of taking someone else's work or ideas and passing them off as one's own.</a:t>
            </a:r>
          </a:p>
          <a:p>
            <a:r>
              <a:rPr lang="en-US" dirty="0"/>
              <a:t>This includes getting a friend/classmate to give you the answers to an assignment and using them.</a:t>
            </a:r>
          </a:p>
          <a:p>
            <a:r>
              <a:rPr lang="en-US" dirty="0"/>
              <a:t>Helpful </a:t>
            </a:r>
            <a:r>
              <a:rPr lang="en-US" dirty="0" err="1"/>
              <a:t>infographic</a:t>
            </a:r>
            <a:r>
              <a:rPr lang="en-US" dirty="0"/>
              <a:t>: </a:t>
            </a:r>
            <a:r>
              <a:rPr lang="en-US" dirty="0">
                <a:hlinkClick r:id="rId2"/>
              </a:rPr>
              <a:t>http://thevisualcommunicationguy.com/wp-content/uploads/2014/09/Infographic_Did-I-Plagiarize1.jpg</a:t>
            </a:r>
            <a:endParaRPr lang="en-US" dirty="0"/>
          </a:p>
          <a:p>
            <a:r>
              <a:rPr lang="en-US" dirty="0"/>
              <a:t>If I see it you will get a 0 for the assignment and at my discretion will be reported to the Office of Student Conduct.</a:t>
            </a:r>
          </a:p>
          <a:p>
            <a:r>
              <a:rPr lang="en-US" dirty="0"/>
              <a:t>Seriously.</a:t>
            </a:r>
          </a:p>
          <a:p>
            <a:r>
              <a:rPr lang="en-US" dirty="0"/>
              <a:t>Don’t be that person.</a:t>
            </a:r>
          </a:p>
          <a:p>
            <a:r>
              <a:rPr lang="en-US" b="1" dirty="0"/>
              <a:t>Seriously</a:t>
            </a:r>
            <a:r>
              <a:rPr lang="en-US" dirty="0"/>
              <a:t>.</a:t>
            </a:r>
          </a:p>
        </p:txBody>
      </p:sp>
      <p:sp>
        <p:nvSpPr>
          <p:cNvPr id="2" name="Title 1"/>
          <p:cNvSpPr>
            <a:spLocks noGrp="1"/>
          </p:cNvSpPr>
          <p:nvPr>
            <p:ph type="title"/>
          </p:nvPr>
        </p:nvSpPr>
        <p:spPr/>
        <p:txBody>
          <a:bodyPr/>
          <a:lstStyle/>
          <a:p>
            <a:r>
              <a:rPr lang="en-US" dirty="0"/>
              <a:t>Plagiarism.  Don’t do it.</a:t>
            </a:r>
          </a:p>
        </p:txBody>
      </p:sp>
    </p:spTree>
    <p:extLst>
      <p:ext uri="{BB962C8B-B14F-4D97-AF65-F5344CB8AC3E}">
        <p14:creationId xmlns:p14="http://schemas.microsoft.com/office/powerpoint/2010/main" val="31257037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EF35934-F2D8-8C47-BEA4-089F79F125D6}"/>
              </a:ext>
            </a:extLst>
          </p:cNvPr>
          <p:cNvSpPr>
            <a:spLocks noGrp="1"/>
          </p:cNvSpPr>
          <p:nvPr>
            <p:ph idx="1"/>
          </p:nvPr>
        </p:nvSpPr>
        <p:spPr/>
        <p:txBody>
          <a:bodyPr/>
          <a:lstStyle/>
          <a:p>
            <a:pPr marL="514350" indent="-514350">
              <a:buFont typeface="+mj-lt"/>
              <a:buAutoNum type="alphaUcPeriod"/>
            </a:pPr>
            <a:endParaRPr lang="en-US" dirty="0"/>
          </a:p>
          <a:p>
            <a:pPr marL="514350" indent="-514350">
              <a:buFont typeface="+mj-lt"/>
              <a:buAutoNum type="alphaUcPeriod"/>
            </a:pPr>
            <a:r>
              <a:rPr lang="en-US" dirty="0" err="1"/>
              <a:t>ip</a:t>
            </a:r>
            <a:r>
              <a:rPr lang="en-US" dirty="0"/>
              <a:t> address</a:t>
            </a:r>
          </a:p>
          <a:p>
            <a:pPr marL="514350" indent="-514350">
              <a:buFont typeface="+mj-lt"/>
              <a:buAutoNum type="alphaUcPeriod"/>
            </a:pPr>
            <a:r>
              <a:rPr lang="en-US" dirty="0"/>
              <a:t>IP address</a:t>
            </a:r>
          </a:p>
          <a:p>
            <a:pPr marL="514350" indent="-514350">
              <a:buFont typeface="+mj-lt"/>
              <a:buAutoNum type="alphaUcPeriod"/>
            </a:pPr>
            <a:r>
              <a:rPr lang="en-US" dirty="0" err="1"/>
              <a:t>Ip</a:t>
            </a:r>
            <a:r>
              <a:rPr lang="en-US" dirty="0"/>
              <a:t> address</a:t>
            </a:r>
          </a:p>
          <a:p>
            <a:pPr marL="514350" indent="-514350">
              <a:buFont typeface="+mj-lt"/>
              <a:buAutoNum type="alphaUcPeriod"/>
            </a:pPr>
            <a:r>
              <a:rPr lang="en-US" dirty="0" err="1"/>
              <a:t>I.p</a:t>
            </a:r>
            <a:r>
              <a:rPr lang="en-US" dirty="0"/>
              <a:t>. address</a:t>
            </a:r>
          </a:p>
          <a:p>
            <a:pPr marL="514350" indent="-514350">
              <a:buFont typeface="+mj-lt"/>
              <a:buAutoNum type="alphaUcPeriod"/>
            </a:pPr>
            <a:r>
              <a:rPr lang="en-US" dirty="0"/>
              <a:t>I.P. address</a:t>
            </a:r>
          </a:p>
          <a:p>
            <a:pPr marL="514350" indent="-514350">
              <a:buFont typeface="+mj-lt"/>
              <a:buAutoNum type="alphaUcPeriod"/>
            </a:pPr>
            <a:endParaRPr lang="en-US" dirty="0"/>
          </a:p>
          <a:p>
            <a:pPr marL="514350" indent="-514350">
              <a:buFont typeface="+mj-lt"/>
              <a:buAutoNum type="alphaUcPeriod"/>
            </a:pPr>
            <a:endParaRPr lang="en-US" dirty="0"/>
          </a:p>
        </p:txBody>
      </p:sp>
      <p:sp>
        <p:nvSpPr>
          <p:cNvPr id="3" name="Title 2">
            <a:extLst>
              <a:ext uri="{FF2B5EF4-FFF2-40B4-BE49-F238E27FC236}">
                <a16:creationId xmlns:a16="http://schemas.microsoft.com/office/drawing/2014/main" id="{DEA1E344-217A-6E43-A3B2-9D831A19EFBD}"/>
              </a:ext>
            </a:extLst>
          </p:cNvPr>
          <p:cNvSpPr>
            <a:spLocks noGrp="1"/>
          </p:cNvSpPr>
          <p:nvPr>
            <p:ph type="title"/>
          </p:nvPr>
        </p:nvSpPr>
        <p:spPr/>
        <p:txBody>
          <a:bodyPr/>
          <a:lstStyle/>
          <a:p>
            <a:r>
              <a:rPr lang="en-US" dirty="0"/>
              <a:t>Which one is correct?</a:t>
            </a:r>
          </a:p>
        </p:txBody>
      </p:sp>
    </p:spTree>
    <p:extLst>
      <p:ext uri="{BB962C8B-B14F-4D97-AF65-F5344CB8AC3E}">
        <p14:creationId xmlns:p14="http://schemas.microsoft.com/office/powerpoint/2010/main" val="19048159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7033CA-397A-244B-B359-127177319711}"/>
              </a:ext>
            </a:extLst>
          </p:cNvPr>
          <p:cNvSpPr>
            <a:spLocks noGrp="1"/>
          </p:cNvSpPr>
          <p:nvPr>
            <p:ph idx="1"/>
          </p:nvPr>
        </p:nvSpPr>
        <p:spPr/>
        <p:txBody>
          <a:bodyPr>
            <a:normAutofit/>
          </a:bodyPr>
          <a:lstStyle/>
          <a:p>
            <a:r>
              <a:rPr lang="en-US" b="1" dirty="0"/>
              <a:t>If I find typos or egregious grammatical errors in your work I will subtract points.</a:t>
            </a:r>
          </a:p>
          <a:p>
            <a:endParaRPr lang="en-US" dirty="0"/>
          </a:p>
          <a:p>
            <a:endParaRPr lang="en-US" dirty="0"/>
          </a:p>
        </p:txBody>
      </p:sp>
      <p:sp>
        <p:nvSpPr>
          <p:cNvPr id="3" name="Title 2">
            <a:extLst>
              <a:ext uri="{FF2B5EF4-FFF2-40B4-BE49-F238E27FC236}">
                <a16:creationId xmlns:a16="http://schemas.microsoft.com/office/drawing/2014/main" id="{61672CBE-AC5D-E74D-8962-C7285A297228}"/>
              </a:ext>
            </a:extLst>
          </p:cNvPr>
          <p:cNvSpPr>
            <a:spLocks noGrp="1"/>
          </p:cNvSpPr>
          <p:nvPr>
            <p:ph type="title"/>
          </p:nvPr>
        </p:nvSpPr>
        <p:spPr/>
        <p:txBody>
          <a:bodyPr/>
          <a:lstStyle/>
          <a:p>
            <a:r>
              <a:rPr lang="en-US" dirty="0"/>
              <a:t>PROOFREAD YOUR WORK</a:t>
            </a:r>
          </a:p>
        </p:txBody>
      </p:sp>
    </p:spTree>
    <p:extLst>
      <p:ext uri="{BB962C8B-B14F-4D97-AF65-F5344CB8AC3E}">
        <p14:creationId xmlns:p14="http://schemas.microsoft.com/office/powerpoint/2010/main" val="38697111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2E7848-0931-AE43-A4D0-6E4C7618E06C}"/>
              </a:ext>
            </a:extLst>
          </p:cNvPr>
          <p:cNvSpPr>
            <a:spLocks noGrp="1"/>
          </p:cNvSpPr>
          <p:nvPr>
            <p:ph idx="1"/>
          </p:nvPr>
        </p:nvSpPr>
        <p:spPr/>
        <p:txBody>
          <a:bodyPr>
            <a:normAutofit lnSpcReduction="10000"/>
          </a:bodyPr>
          <a:lstStyle/>
          <a:p>
            <a:r>
              <a:rPr lang="en-US" dirty="0"/>
              <a:t>I am preparing you for taking the next step in the real world and part of that is projecting that you know what you are talking about.</a:t>
            </a:r>
          </a:p>
          <a:p>
            <a:endParaRPr lang="en-US" dirty="0"/>
          </a:p>
          <a:p>
            <a:r>
              <a:rPr lang="en-US" dirty="0"/>
              <a:t>Typos and egregious grammatical errors do not inspire competence. </a:t>
            </a:r>
          </a:p>
          <a:p>
            <a:endParaRPr lang="en-US" dirty="0"/>
          </a:p>
          <a:p>
            <a:r>
              <a:rPr lang="en-US" dirty="0"/>
              <a:t> </a:t>
            </a:r>
          </a:p>
        </p:txBody>
      </p:sp>
      <p:sp>
        <p:nvSpPr>
          <p:cNvPr id="3" name="Title 2">
            <a:extLst>
              <a:ext uri="{FF2B5EF4-FFF2-40B4-BE49-F238E27FC236}">
                <a16:creationId xmlns:a16="http://schemas.microsoft.com/office/drawing/2014/main" id="{9E417EF3-0007-4948-BF5D-41E510E6A2E3}"/>
              </a:ext>
            </a:extLst>
          </p:cNvPr>
          <p:cNvSpPr>
            <a:spLocks noGrp="1"/>
          </p:cNvSpPr>
          <p:nvPr>
            <p:ph type="title"/>
          </p:nvPr>
        </p:nvSpPr>
        <p:spPr/>
        <p:txBody>
          <a:bodyPr/>
          <a:lstStyle/>
          <a:p>
            <a:r>
              <a:rPr lang="en-US" dirty="0"/>
              <a:t>PROOFREAD YOUR WORK</a:t>
            </a:r>
          </a:p>
        </p:txBody>
      </p:sp>
    </p:spTree>
    <p:extLst>
      <p:ext uri="{BB962C8B-B14F-4D97-AF65-F5344CB8AC3E}">
        <p14:creationId xmlns:p14="http://schemas.microsoft.com/office/powerpoint/2010/main" val="42482694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4B3C04D-591E-EC48-A425-1CD6E87B6E1C}"/>
              </a:ext>
            </a:extLst>
          </p:cNvPr>
          <p:cNvPicPr>
            <a:picLocks noGrp="1" noChangeAspect="1"/>
          </p:cNvPicPr>
          <p:nvPr>
            <p:ph idx="1"/>
          </p:nvPr>
        </p:nvPicPr>
        <p:blipFill>
          <a:blip r:embed="rId2"/>
          <a:stretch>
            <a:fillRect/>
          </a:stretch>
        </p:blipFill>
        <p:spPr>
          <a:xfrm>
            <a:off x="457201" y="1408238"/>
            <a:ext cx="8115300" cy="1188922"/>
          </a:xfrm>
        </p:spPr>
      </p:pic>
      <p:sp>
        <p:nvSpPr>
          <p:cNvPr id="3" name="Title 2">
            <a:extLst>
              <a:ext uri="{FF2B5EF4-FFF2-40B4-BE49-F238E27FC236}">
                <a16:creationId xmlns:a16="http://schemas.microsoft.com/office/drawing/2014/main" id="{913E7990-E787-D442-9594-182E106C4DC6}"/>
              </a:ext>
            </a:extLst>
          </p:cNvPr>
          <p:cNvSpPr>
            <a:spLocks noGrp="1"/>
          </p:cNvSpPr>
          <p:nvPr>
            <p:ph type="title"/>
          </p:nvPr>
        </p:nvSpPr>
        <p:spPr/>
        <p:txBody>
          <a:bodyPr/>
          <a:lstStyle/>
          <a:p>
            <a:r>
              <a:rPr lang="en-US" dirty="0"/>
              <a:t>Troubleshooting</a:t>
            </a:r>
          </a:p>
        </p:txBody>
      </p:sp>
      <p:pic>
        <p:nvPicPr>
          <p:cNvPr id="7" name="Picture 6">
            <a:extLst>
              <a:ext uri="{FF2B5EF4-FFF2-40B4-BE49-F238E27FC236}">
                <a16:creationId xmlns:a16="http://schemas.microsoft.com/office/drawing/2014/main" id="{0E091DDD-DFCF-7541-A4F6-8DE2EFAC4DC4}"/>
              </a:ext>
            </a:extLst>
          </p:cNvPr>
          <p:cNvPicPr>
            <a:picLocks noChangeAspect="1"/>
          </p:cNvPicPr>
          <p:nvPr/>
        </p:nvPicPr>
        <p:blipFill>
          <a:blip r:embed="rId3"/>
          <a:stretch>
            <a:fillRect/>
          </a:stretch>
        </p:blipFill>
        <p:spPr>
          <a:xfrm>
            <a:off x="5786438" y="2677121"/>
            <a:ext cx="3077153" cy="4038763"/>
          </a:xfrm>
          <a:prstGeom prst="rect">
            <a:avLst/>
          </a:prstGeom>
        </p:spPr>
      </p:pic>
    </p:spTree>
    <p:extLst>
      <p:ext uri="{BB962C8B-B14F-4D97-AF65-F5344CB8AC3E}">
        <p14:creationId xmlns:p14="http://schemas.microsoft.com/office/powerpoint/2010/main" val="14043670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514350" indent="-514350">
              <a:buFont typeface="+mj-lt"/>
              <a:buAutoNum type="arabicPeriod"/>
            </a:pPr>
            <a:r>
              <a:rPr lang="en-US" dirty="0"/>
              <a:t>August 31</a:t>
            </a:r>
            <a:r>
              <a:rPr lang="en-US" baseline="30000" dirty="0"/>
              <a:t>st</a:t>
            </a:r>
            <a:r>
              <a:rPr lang="en-US" dirty="0"/>
              <a:t> – Introduction &amp; Administrivia</a:t>
            </a:r>
          </a:p>
          <a:p>
            <a:pPr marL="514350" indent="-514350">
              <a:buFont typeface="+mj-lt"/>
              <a:buAutoNum type="arabicPeriod"/>
            </a:pPr>
            <a:r>
              <a:rPr lang="en-US" dirty="0"/>
              <a:t>Sept 7</a:t>
            </a:r>
            <a:r>
              <a:rPr lang="en-US" baseline="30000" dirty="0"/>
              <a:t>th</a:t>
            </a:r>
            <a:r>
              <a:rPr lang="en-US" dirty="0"/>
              <a:t> – Securing the Cloud </a:t>
            </a:r>
          </a:p>
          <a:p>
            <a:pPr marL="514350" indent="-514350">
              <a:buFont typeface="+mj-lt"/>
              <a:buAutoNum type="arabicPeriod"/>
            </a:pPr>
            <a:r>
              <a:rPr lang="en-US" dirty="0"/>
              <a:t>Sept 14th – Designing and Redesigning Secure Applications for the Cloud </a:t>
            </a:r>
          </a:p>
          <a:p>
            <a:pPr marL="514350" indent="-514350">
              <a:buFont typeface="+mj-lt"/>
              <a:buAutoNum type="arabicPeriod"/>
            </a:pPr>
            <a:r>
              <a:rPr lang="en-US" dirty="0"/>
              <a:t>Sept 21st – Identity and Access Management </a:t>
            </a:r>
          </a:p>
          <a:p>
            <a:pPr marL="514350" indent="-514350">
              <a:buFont typeface="+mj-lt"/>
              <a:buAutoNum type="arabicPeriod"/>
            </a:pPr>
            <a:r>
              <a:rPr lang="en-US" dirty="0"/>
              <a:t>Sept 28th – Protecting Data in the Cloud</a:t>
            </a:r>
          </a:p>
        </p:txBody>
      </p:sp>
      <p:sp>
        <p:nvSpPr>
          <p:cNvPr id="3" name="Title 2"/>
          <p:cNvSpPr>
            <a:spLocks noGrp="1"/>
          </p:cNvSpPr>
          <p:nvPr>
            <p:ph type="title"/>
          </p:nvPr>
        </p:nvSpPr>
        <p:spPr/>
        <p:txBody>
          <a:bodyPr/>
          <a:lstStyle/>
          <a:p>
            <a:r>
              <a:rPr lang="en-US" dirty="0"/>
              <a:t>Course Layout</a:t>
            </a:r>
          </a:p>
        </p:txBody>
      </p:sp>
    </p:spTree>
    <p:extLst>
      <p:ext uri="{BB962C8B-B14F-4D97-AF65-F5344CB8AC3E}">
        <p14:creationId xmlns:p14="http://schemas.microsoft.com/office/powerpoint/2010/main" val="618111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77046D-399A-7548-BF0B-73F6C0EC9989}"/>
              </a:ext>
            </a:extLst>
          </p:cNvPr>
          <p:cNvSpPr>
            <a:spLocks noGrp="1"/>
          </p:cNvSpPr>
          <p:nvPr>
            <p:ph idx="1"/>
          </p:nvPr>
        </p:nvSpPr>
        <p:spPr/>
        <p:txBody>
          <a:bodyPr/>
          <a:lstStyle/>
          <a:p>
            <a:pPr marL="114300" indent="0">
              <a:buNone/>
            </a:pPr>
            <a:r>
              <a:rPr lang="en-US" dirty="0"/>
              <a:t> </a:t>
            </a:r>
          </a:p>
        </p:txBody>
      </p:sp>
      <p:sp>
        <p:nvSpPr>
          <p:cNvPr id="2" name="Title 1">
            <a:extLst>
              <a:ext uri="{FF2B5EF4-FFF2-40B4-BE49-F238E27FC236}">
                <a16:creationId xmlns:a16="http://schemas.microsoft.com/office/drawing/2014/main" id="{058686AE-5133-BB44-BA00-2DFC875BBE1A}"/>
              </a:ext>
            </a:extLst>
          </p:cNvPr>
          <p:cNvSpPr>
            <a:spLocks noGrp="1"/>
          </p:cNvSpPr>
          <p:nvPr>
            <p:ph type="title"/>
          </p:nvPr>
        </p:nvSpPr>
        <p:spPr/>
        <p:txBody>
          <a:bodyPr/>
          <a:lstStyle/>
          <a:p>
            <a:r>
              <a:rPr lang="en-US" dirty="0"/>
              <a:t>#humblebrag</a:t>
            </a:r>
          </a:p>
        </p:txBody>
      </p:sp>
      <p:pic>
        <p:nvPicPr>
          <p:cNvPr id="5" name="Picture 4">
            <a:extLst>
              <a:ext uri="{FF2B5EF4-FFF2-40B4-BE49-F238E27FC236}">
                <a16:creationId xmlns:a16="http://schemas.microsoft.com/office/drawing/2014/main" id="{E1CE9CE9-0B58-F24A-840C-5EDCFB075BF5}"/>
              </a:ext>
            </a:extLst>
          </p:cNvPr>
          <p:cNvPicPr>
            <a:picLocks noChangeAspect="1"/>
          </p:cNvPicPr>
          <p:nvPr/>
        </p:nvPicPr>
        <p:blipFill>
          <a:blip r:embed="rId2"/>
          <a:stretch>
            <a:fillRect/>
          </a:stretch>
        </p:blipFill>
        <p:spPr>
          <a:xfrm>
            <a:off x="4572000" y="1387271"/>
            <a:ext cx="4049730" cy="5399640"/>
          </a:xfrm>
          <a:prstGeom prst="rect">
            <a:avLst/>
          </a:prstGeom>
        </p:spPr>
      </p:pic>
      <p:pic>
        <p:nvPicPr>
          <p:cNvPr id="6" name="Content Placeholder 4">
            <a:extLst>
              <a:ext uri="{FF2B5EF4-FFF2-40B4-BE49-F238E27FC236}">
                <a16:creationId xmlns:a16="http://schemas.microsoft.com/office/drawing/2014/main" id="{9BA7B25F-20A2-C84B-93B5-85C804B2F266}"/>
              </a:ext>
            </a:extLst>
          </p:cNvPr>
          <p:cNvPicPr>
            <a:picLocks noChangeAspect="1"/>
          </p:cNvPicPr>
          <p:nvPr/>
        </p:nvPicPr>
        <p:blipFill>
          <a:blip r:embed="rId3"/>
          <a:stretch>
            <a:fillRect/>
          </a:stretch>
        </p:blipFill>
        <p:spPr>
          <a:xfrm>
            <a:off x="195072" y="1316182"/>
            <a:ext cx="4156364" cy="5541818"/>
          </a:xfrm>
          <a:prstGeom prst="rect">
            <a:avLst/>
          </a:prstGeom>
        </p:spPr>
      </p:pic>
    </p:spTree>
    <p:extLst>
      <p:ext uri="{BB962C8B-B14F-4D97-AF65-F5344CB8AC3E}">
        <p14:creationId xmlns:p14="http://schemas.microsoft.com/office/powerpoint/2010/main" val="39621863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84A457C-8889-4D29-3520-0BBC73779C15}"/>
              </a:ext>
            </a:extLst>
          </p:cNvPr>
          <p:cNvSpPr>
            <a:spLocks noGrp="1"/>
          </p:cNvSpPr>
          <p:nvPr>
            <p:ph idx="1"/>
          </p:nvPr>
        </p:nvSpPr>
        <p:spPr/>
        <p:txBody>
          <a:bodyPr>
            <a:normAutofit/>
          </a:bodyPr>
          <a:lstStyle/>
          <a:p>
            <a:r>
              <a:rPr lang="en-US" dirty="0"/>
              <a:t>6. October 5</a:t>
            </a:r>
            <a:r>
              <a:rPr lang="en-US" baseline="30000" dirty="0"/>
              <a:t>th</a:t>
            </a:r>
            <a:r>
              <a:rPr lang="en-US" dirty="0"/>
              <a:t> – Compliance in the Cloud </a:t>
            </a:r>
          </a:p>
          <a:p>
            <a:r>
              <a:rPr lang="en-US" dirty="0"/>
              <a:t>7. October 12</a:t>
            </a:r>
            <a:r>
              <a:rPr lang="en-US" baseline="30000" dirty="0"/>
              <a:t>th</a:t>
            </a:r>
            <a:r>
              <a:rPr lang="en-US" dirty="0"/>
              <a:t> - Deep Dive – AWS</a:t>
            </a:r>
          </a:p>
          <a:p>
            <a:r>
              <a:rPr lang="en-US" dirty="0"/>
              <a:t>8. October 19</a:t>
            </a:r>
            <a:r>
              <a:rPr lang="en-US" baseline="30000" dirty="0"/>
              <a:t>th</a:t>
            </a:r>
            <a:r>
              <a:rPr lang="en-US" dirty="0"/>
              <a:t> – </a:t>
            </a:r>
            <a:r>
              <a:rPr lang="en-US" b="1" dirty="0"/>
              <a:t>NO CLASS WORK ON MIDTERM </a:t>
            </a:r>
          </a:p>
          <a:p>
            <a:r>
              <a:rPr lang="en-US" dirty="0"/>
              <a:t>9. October 26</a:t>
            </a:r>
            <a:r>
              <a:rPr lang="en-US" baseline="30000" dirty="0"/>
              <a:t>th</a:t>
            </a:r>
            <a:r>
              <a:rPr lang="en-US" dirty="0"/>
              <a:t> – Deep Dive – Azure</a:t>
            </a:r>
          </a:p>
          <a:p>
            <a:r>
              <a:rPr lang="en-US" dirty="0"/>
              <a:t>10. November 2</a:t>
            </a:r>
            <a:r>
              <a:rPr lang="en-US" baseline="30000" dirty="0"/>
              <a:t>nd</a:t>
            </a:r>
            <a:r>
              <a:rPr lang="en-US" dirty="0"/>
              <a:t> – Deep Dive - Google Cloud </a:t>
            </a:r>
          </a:p>
          <a:p>
            <a:endParaRPr lang="en-US" dirty="0"/>
          </a:p>
          <a:p>
            <a:endParaRPr lang="en-US" dirty="0"/>
          </a:p>
        </p:txBody>
      </p:sp>
      <p:sp>
        <p:nvSpPr>
          <p:cNvPr id="3" name="Title 2">
            <a:extLst>
              <a:ext uri="{FF2B5EF4-FFF2-40B4-BE49-F238E27FC236}">
                <a16:creationId xmlns:a16="http://schemas.microsoft.com/office/drawing/2014/main" id="{EA01C3E1-1C02-347D-F130-338B19227395}"/>
              </a:ext>
            </a:extLst>
          </p:cNvPr>
          <p:cNvSpPr>
            <a:spLocks noGrp="1"/>
          </p:cNvSpPr>
          <p:nvPr>
            <p:ph type="title"/>
          </p:nvPr>
        </p:nvSpPr>
        <p:spPr/>
        <p:txBody>
          <a:bodyPr/>
          <a:lstStyle/>
          <a:p>
            <a:r>
              <a:rPr lang="en-US" dirty="0"/>
              <a:t>Course Layout</a:t>
            </a:r>
          </a:p>
        </p:txBody>
      </p:sp>
    </p:spTree>
    <p:extLst>
      <p:ext uri="{BB962C8B-B14F-4D97-AF65-F5344CB8AC3E}">
        <p14:creationId xmlns:p14="http://schemas.microsoft.com/office/powerpoint/2010/main" val="26776757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10. November 9</a:t>
            </a:r>
            <a:r>
              <a:rPr lang="en-US" baseline="30000" dirty="0"/>
              <a:t>th</a:t>
            </a:r>
            <a:r>
              <a:rPr lang="en-US" dirty="0"/>
              <a:t> – Incident Response</a:t>
            </a:r>
          </a:p>
          <a:p>
            <a:r>
              <a:rPr lang="en-US" dirty="0"/>
              <a:t>11. November 16</a:t>
            </a:r>
            <a:r>
              <a:rPr lang="en-US" baseline="30000" dirty="0"/>
              <a:t>th</a:t>
            </a:r>
            <a:r>
              <a:rPr lang="en-US" dirty="0"/>
              <a:t> - Vulnerability Scanning and Pen Testing in the Cloud</a:t>
            </a:r>
          </a:p>
          <a:p>
            <a:r>
              <a:rPr lang="en-US" dirty="0"/>
              <a:t>12. November 23</a:t>
            </a:r>
            <a:r>
              <a:rPr lang="en-US" baseline="30000" dirty="0"/>
              <a:t>rd</a:t>
            </a:r>
            <a:r>
              <a:rPr lang="en-US" dirty="0"/>
              <a:t> – </a:t>
            </a:r>
            <a:r>
              <a:rPr lang="en-US" b="1" dirty="0"/>
              <a:t>THANKSGIVING BREAK</a:t>
            </a:r>
          </a:p>
          <a:p>
            <a:r>
              <a:rPr lang="en-US" dirty="0"/>
              <a:t>13. November 30</a:t>
            </a:r>
            <a:r>
              <a:rPr lang="en-US" baseline="30000" dirty="0"/>
              <a:t>th</a:t>
            </a:r>
            <a:r>
              <a:rPr lang="en-US" dirty="0"/>
              <a:t> – Securing SaaS</a:t>
            </a:r>
          </a:p>
          <a:p>
            <a:r>
              <a:rPr lang="en-US" dirty="0"/>
              <a:t>14. December 7</a:t>
            </a:r>
            <a:r>
              <a:rPr lang="en-US" baseline="30000" dirty="0"/>
              <a:t>th</a:t>
            </a:r>
            <a:r>
              <a:rPr lang="en-US" dirty="0"/>
              <a:t> - Course Wrap up</a:t>
            </a:r>
          </a:p>
          <a:p>
            <a:pPr marL="514350" indent="-514350">
              <a:buFont typeface="+mj-lt"/>
              <a:buAutoNum type="arabicPeriod" startAt="11"/>
            </a:pPr>
            <a:endParaRPr lang="en-US" dirty="0"/>
          </a:p>
          <a:p>
            <a:pPr marL="514350" indent="-514350">
              <a:buFont typeface="+mj-lt"/>
              <a:buAutoNum type="arabicPeriod" startAt="6"/>
            </a:pPr>
            <a:endParaRPr lang="en-US" dirty="0"/>
          </a:p>
        </p:txBody>
      </p:sp>
      <p:sp>
        <p:nvSpPr>
          <p:cNvPr id="3" name="Title 2"/>
          <p:cNvSpPr>
            <a:spLocks noGrp="1"/>
          </p:cNvSpPr>
          <p:nvPr>
            <p:ph type="title"/>
          </p:nvPr>
        </p:nvSpPr>
        <p:spPr/>
        <p:txBody>
          <a:bodyPr/>
          <a:lstStyle/>
          <a:p>
            <a:r>
              <a:rPr lang="en-US" dirty="0"/>
              <a:t>Course Layout</a:t>
            </a:r>
          </a:p>
        </p:txBody>
      </p:sp>
    </p:spTree>
    <p:extLst>
      <p:ext uri="{BB962C8B-B14F-4D97-AF65-F5344CB8AC3E}">
        <p14:creationId xmlns:p14="http://schemas.microsoft.com/office/powerpoint/2010/main" val="121744543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a:t>Please let me know if you find something lacking or have specific tools you’d like to see included.</a:t>
            </a:r>
          </a:p>
          <a:p>
            <a:endParaRPr lang="en-US" dirty="0"/>
          </a:p>
          <a:p>
            <a:r>
              <a:rPr lang="en-US" sz="2800" dirty="0"/>
              <a:t>Don’t be afraid to share your honest opinion</a:t>
            </a:r>
          </a:p>
          <a:p>
            <a:endParaRPr lang="en-US" dirty="0"/>
          </a:p>
          <a:p>
            <a:pPr marL="457200" indent="-457200">
              <a:buFont typeface="Arial" charset="0"/>
              <a:buChar char="•"/>
            </a:pPr>
            <a:r>
              <a:rPr lang="en-US" sz="2800" dirty="0"/>
              <a:t>Feedback should be specific</a:t>
            </a:r>
          </a:p>
          <a:p>
            <a:pPr marL="457200" indent="-457200">
              <a:buFont typeface="Arial" charset="0"/>
              <a:buChar char="•"/>
            </a:pPr>
            <a:r>
              <a:rPr lang="en-US" sz="2800" dirty="0"/>
              <a:t>Feedback should be descriptive</a:t>
            </a:r>
          </a:p>
          <a:p>
            <a:pPr marL="457200" indent="-457200">
              <a:buFont typeface="Arial" charset="0"/>
              <a:buChar char="•"/>
            </a:pPr>
            <a:r>
              <a:rPr lang="en-US" sz="2800" dirty="0"/>
              <a:t>Feedback should be timely</a:t>
            </a:r>
          </a:p>
          <a:p>
            <a:endParaRPr lang="en-US" dirty="0"/>
          </a:p>
        </p:txBody>
      </p:sp>
      <p:sp>
        <p:nvSpPr>
          <p:cNvPr id="3" name="Title 2"/>
          <p:cNvSpPr>
            <a:spLocks noGrp="1"/>
          </p:cNvSpPr>
          <p:nvPr>
            <p:ph type="title"/>
          </p:nvPr>
        </p:nvSpPr>
        <p:spPr/>
        <p:txBody>
          <a:bodyPr/>
          <a:lstStyle/>
          <a:p>
            <a:r>
              <a:rPr lang="en-US" dirty="0"/>
              <a:t>Feedback is a Gift</a:t>
            </a:r>
          </a:p>
        </p:txBody>
      </p:sp>
    </p:spTree>
    <p:extLst>
      <p:ext uri="{BB962C8B-B14F-4D97-AF65-F5344CB8AC3E}">
        <p14:creationId xmlns:p14="http://schemas.microsoft.com/office/powerpoint/2010/main" val="3813046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0" indent="-457200">
              <a:buFont typeface="Arial" panose="020B0604020202020204" pitchFamily="34" charset="0"/>
              <a:buChar char="•"/>
            </a:pPr>
            <a:r>
              <a:rPr lang="en-US" dirty="0"/>
              <a:t>A computer with a web browser, command prompt, and Internet access.</a:t>
            </a:r>
          </a:p>
          <a:p>
            <a:pPr marL="457200" indent="-457200">
              <a:buFont typeface="Arial" panose="020B0604020202020204" pitchFamily="34" charset="0"/>
              <a:buChar char="•"/>
            </a:pPr>
            <a:r>
              <a:rPr lang="en-US" dirty="0"/>
              <a:t>An AWS account </a:t>
            </a:r>
          </a:p>
          <a:p>
            <a:pPr marL="457200" indent="-457200">
              <a:buFont typeface="Arial" panose="020B0604020202020204" pitchFamily="34" charset="0"/>
              <a:buChar char="•"/>
            </a:pPr>
            <a:r>
              <a:rPr lang="en-US" dirty="0"/>
              <a:t>The AWS CLI tool</a:t>
            </a:r>
          </a:p>
          <a:p>
            <a:pPr marL="457200" indent="-457200">
              <a:buFont typeface="Arial" panose="020B0604020202020204" pitchFamily="34" charset="0"/>
              <a:buChar char="•"/>
            </a:pPr>
            <a:r>
              <a:rPr lang="en-US" dirty="0"/>
              <a:t>An Azure account </a:t>
            </a:r>
          </a:p>
        </p:txBody>
      </p:sp>
      <p:sp>
        <p:nvSpPr>
          <p:cNvPr id="3" name="Title 2"/>
          <p:cNvSpPr>
            <a:spLocks noGrp="1"/>
          </p:cNvSpPr>
          <p:nvPr>
            <p:ph type="title"/>
          </p:nvPr>
        </p:nvSpPr>
        <p:spPr/>
        <p:txBody>
          <a:bodyPr/>
          <a:lstStyle/>
          <a:p>
            <a:r>
              <a:rPr lang="en-US" dirty="0"/>
              <a:t>Class Requirements</a:t>
            </a:r>
          </a:p>
        </p:txBody>
      </p:sp>
    </p:spTree>
    <p:extLst>
      <p:ext uri="{BB962C8B-B14F-4D97-AF65-F5344CB8AC3E}">
        <p14:creationId xmlns:p14="http://schemas.microsoft.com/office/powerpoint/2010/main" val="4961675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B577326-C6D2-704B-B42A-624DFD36BE6A}"/>
              </a:ext>
            </a:extLst>
          </p:cNvPr>
          <p:cNvSpPr>
            <a:spLocks noGrp="1"/>
          </p:cNvSpPr>
          <p:nvPr>
            <p:ph idx="1"/>
          </p:nvPr>
        </p:nvSpPr>
        <p:spPr/>
        <p:txBody>
          <a:bodyPr>
            <a:normAutofit lnSpcReduction="10000"/>
          </a:bodyPr>
          <a:lstStyle/>
          <a:p>
            <a:r>
              <a:rPr lang="en-US" dirty="0"/>
              <a:t>The work we do during the in class exercises, homework, and projects should be able to be done in the free tiers of AWS, Azure and Google.</a:t>
            </a:r>
          </a:p>
          <a:p>
            <a:endParaRPr lang="en-US" dirty="0"/>
          </a:p>
          <a:p>
            <a:r>
              <a:rPr lang="en-US" dirty="0"/>
              <a:t>That said you should set aside $50 for potential overages.</a:t>
            </a:r>
          </a:p>
          <a:p>
            <a:endParaRPr lang="en-US" dirty="0"/>
          </a:p>
          <a:p>
            <a:r>
              <a:rPr lang="en-US" b="1" dirty="0"/>
              <a:t>ALWAYS SHUT OFF CLOUD SERVICES WHEN DONE!</a:t>
            </a:r>
          </a:p>
        </p:txBody>
      </p:sp>
      <p:sp>
        <p:nvSpPr>
          <p:cNvPr id="3" name="Title 2">
            <a:extLst>
              <a:ext uri="{FF2B5EF4-FFF2-40B4-BE49-F238E27FC236}">
                <a16:creationId xmlns:a16="http://schemas.microsoft.com/office/drawing/2014/main" id="{5449363D-625F-674B-A752-E6EBC77AF3E6}"/>
              </a:ext>
            </a:extLst>
          </p:cNvPr>
          <p:cNvSpPr>
            <a:spLocks noGrp="1"/>
          </p:cNvSpPr>
          <p:nvPr>
            <p:ph type="title"/>
          </p:nvPr>
        </p:nvSpPr>
        <p:spPr/>
        <p:txBody>
          <a:bodyPr/>
          <a:lstStyle/>
          <a:p>
            <a:r>
              <a:rPr lang="en-US" dirty="0"/>
              <a:t>Set aside $50</a:t>
            </a:r>
          </a:p>
        </p:txBody>
      </p:sp>
    </p:spTree>
    <p:extLst>
      <p:ext uri="{BB962C8B-B14F-4D97-AF65-F5344CB8AC3E}">
        <p14:creationId xmlns:p14="http://schemas.microsoft.com/office/powerpoint/2010/main" val="9566876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Certified Cloud Security Professional</a:t>
            </a:r>
          </a:p>
          <a:p>
            <a:endParaRPr lang="en-US" dirty="0"/>
          </a:p>
          <a:p>
            <a:r>
              <a:rPr lang="en-US" dirty="0"/>
              <a:t>This class is not a CCSP-prep class, but the class material is aligned with it.  </a:t>
            </a:r>
          </a:p>
          <a:p>
            <a:endParaRPr lang="en-US" dirty="0"/>
          </a:p>
          <a:p>
            <a:endParaRPr lang="en-US" dirty="0"/>
          </a:p>
        </p:txBody>
      </p:sp>
      <p:sp>
        <p:nvSpPr>
          <p:cNvPr id="3" name="Title 2"/>
          <p:cNvSpPr>
            <a:spLocks noGrp="1"/>
          </p:cNvSpPr>
          <p:nvPr>
            <p:ph type="title"/>
          </p:nvPr>
        </p:nvSpPr>
        <p:spPr/>
        <p:txBody>
          <a:bodyPr/>
          <a:lstStyle/>
          <a:p>
            <a:r>
              <a:rPr lang="en-US" dirty="0"/>
              <a:t>CCSP	</a:t>
            </a:r>
          </a:p>
        </p:txBody>
      </p:sp>
    </p:spTree>
    <p:extLst>
      <p:ext uri="{BB962C8B-B14F-4D97-AF65-F5344CB8AC3E}">
        <p14:creationId xmlns:p14="http://schemas.microsoft.com/office/powerpoint/2010/main" val="1974678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a:p>
            <a:endParaRPr lang="en-US" dirty="0"/>
          </a:p>
          <a:p>
            <a:r>
              <a:rPr lang="en-US" dirty="0"/>
              <a:t>(ISC</a:t>
            </a:r>
            <a:r>
              <a:rPr lang="en-US" baseline="30000" dirty="0"/>
              <a:t>2</a:t>
            </a:r>
            <a:r>
              <a:rPr lang="en-US" dirty="0"/>
              <a:t>)  Official Study Guide </a:t>
            </a:r>
          </a:p>
          <a:p>
            <a:endParaRPr lang="en-US" dirty="0"/>
          </a:p>
          <a:p>
            <a:r>
              <a:rPr lang="en-US" dirty="0"/>
              <a:t>O’Hara, B. &amp; </a:t>
            </a:r>
            <a:r>
              <a:rPr lang="en-US" dirty="0" err="1"/>
              <a:t>Malisow</a:t>
            </a:r>
            <a:r>
              <a:rPr lang="en-US" dirty="0"/>
              <a:t>, B. CCSP (ISC)2 Certified Cloud Security Professional Official Study Guide 2nd edition </a:t>
            </a:r>
            <a:r>
              <a:rPr lang="en-US" dirty="0" err="1"/>
              <a:t>Sybex</a:t>
            </a:r>
            <a:r>
              <a:rPr lang="en-US" dirty="0"/>
              <a:t>, 2019. ISBN: 978-1119603375</a:t>
            </a:r>
          </a:p>
          <a:p>
            <a:endParaRPr lang="en-US" dirty="0"/>
          </a:p>
        </p:txBody>
      </p:sp>
      <p:sp>
        <p:nvSpPr>
          <p:cNvPr id="3" name="Title 2"/>
          <p:cNvSpPr>
            <a:spLocks noGrp="1"/>
          </p:cNvSpPr>
          <p:nvPr>
            <p:ph type="title"/>
          </p:nvPr>
        </p:nvSpPr>
        <p:spPr/>
        <p:txBody>
          <a:bodyPr/>
          <a:lstStyle/>
          <a:p>
            <a:r>
              <a:rPr lang="en-US" dirty="0"/>
              <a:t>CCSP Book</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0087" y="181608"/>
            <a:ext cx="2228851" cy="2793493"/>
          </a:xfrm>
          <a:prstGeom prst="rect">
            <a:avLst/>
          </a:prstGeom>
        </p:spPr>
      </p:pic>
    </p:spTree>
    <p:extLst>
      <p:ext uri="{BB962C8B-B14F-4D97-AF65-F5344CB8AC3E}">
        <p14:creationId xmlns:p14="http://schemas.microsoft.com/office/powerpoint/2010/main" val="5765469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r>
              <a:rPr lang="en-US" dirty="0"/>
              <a:t>With ELMS: </a:t>
            </a:r>
            <a:r>
              <a:rPr lang="en-US" dirty="0">
                <a:hlinkClick r:id="rId2"/>
              </a:rPr>
              <a:t>elms@umd.edu</a:t>
            </a:r>
            <a:endParaRPr lang="en-US" dirty="0"/>
          </a:p>
          <a:p>
            <a:r>
              <a:rPr lang="en-US" dirty="0"/>
              <a:t>With the recorded lectures: </a:t>
            </a:r>
            <a:r>
              <a:rPr lang="en-US" dirty="0">
                <a:hlinkClick r:id="rId3"/>
              </a:rPr>
              <a:t>dets-support@umd.edu</a:t>
            </a:r>
            <a:r>
              <a:rPr lang="en-US" dirty="0"/>
              <a:t> or </a:t>
            </a:r>
            <a:r>
              <a:rPr lang="en-US" dirty="0">
                <a:hlinkClick r:id="rId4"/>
              </a:rPr>
              <a:t>http://www.dets.umd.edu/</a:t>
            </a:r>
            <a:endParaRPr lang="en-US" dirty="0"/>
          </a:p>
          <a:p>
            <a:endParaRPr lang="en-US" dirty="0"/>
          </a:p>
          <a:p>
            <a:r>
              <a:rPr lang="en-US" dirty="0"/>
              <a:t>Tools discussed in class:</a:t>
            </a:r>
          </a:p>
          <a:p>
            <a:pPr marL="514350" indent="-514350">
              <a:buAutoNum type="arabicPeriod"/>
            </a:pPr>
            <a:r>
              <a:rPr lang="en-US" dirty="0"/>
              <a:t>Google</a:t>
            </a:r>
          </a:p>
          <a:p>
            <a:pPr marL="514350" indent="-514350">
              <a:buAutoNum type="arabicPeriod"/>
            </a:pPr>
            <a:r>
              <a:rPr lang="en-US" dirty="0"/>
              <a:t>AWS/Azure/GCP documentation</a:t>
            </a:r>
          </a:p>
          <a:p>
            <a:pPr marL="514350" indent="-514350">
              <a:buAutoNum type="arabicPeriod"/>
            </a:pPr>
            <a:r>
              <a:rPr lang="en-US" dirty="0"/>
              <a:t>Email the TA</a:t>
            </a:r>
          </a:p>
          <a:p>
            <a:pPr marL="514350" indent="-514350">
              <a:buAutoNum type="arabicPeriod"/>
            </a:pPr>
            <a:r>
              <a:rPr lang="en-US" dirty="0"/>
              <a:t>Email the Professor</a:t>
            </a:r>
          </a:p>
        </p:txBody>
      </p:sp>
      <p:sp>
        <p:nvSpPr>
          <p:cNvPr id="3" name="Title 2"/>
          <p:cNvSpPr>
            <a:spLocks noGrp="1"/>
          </p:cNvSpPr>
          <p:nvPr>
            <p:ph type="title"/>
          </p:nvPr>
        </p:nvSpPr>
        <p:spPr/>
        <p:txBody>
          <a:bodyPr/>
          <a:lstStyle/>
          <a:p>
            <a:r>
              <a:rPr lang="en-US" dirty="0"/>
              <a:t>Technical Issues</a:t>
            </a:r>
          </a:p>
        </p:txBody>
      </p:sp>
    </p:spTree>
    <p:extLst>
      <p:ext uri="{BB962C8B-B14F-4D97-AF65-F5344CB8AC3E}">
        <p14:creationId xmlns:p14="http://schemas.microsoft.com/office/powerpoint/2010/main" val="40902835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A4AE929-2BE8-C542-ACE1-B70D37576EEF}"/>
              </a:ext>
            </a:extLst>
          </p:cNvPr>
          <p:cNvSpPr>
            <a:spLocks noGrp="1"/>
          </p:cNvSpPr>
          <p:nvPr>
            <p:ph idx="1"/>
          </p:nvPr>
        </p:nvSpPr>
        <p:spPr/>
        <p:txBody>
          <a:bodyPr/>
          <a:lstStyle/>
          <a:p>
            <a:endParaRPr lang="en-US"/>
          </a:p>
        </p:txBody>
      </p:sp>
      <p:sp>
        <p:nvSpPr>
          <p:cNvPr id="3" name="Title 2">
            <a:extLst>
              <a:ext uri="{FF2B5EF4-FFF2-40B4-BE49-F238E27FC236}">
                <a16:creationId xmlns:a16="http://schemas.microsoft.com/office/drawing/2014/main" id="{85913731-C88A-2C4C-99FB-B3237B0C8AD8}"/>
              </a:ext>
            </a:extLst>
          </p:cNvPr>
          <p:cNvSpPr>
            <a:spLocks noGrp="1"/>
          </p:cNvSpPr>
          <p:nvPr>
            <p:ph type="title"/>
          </p:nvPr>
        </p:nvSpPr>
        <p:spPr/>
        <p:txBody>
          <a:bodyPr/>
          <a:lstStyle/>
          <a:p>
            <a:r>
              <a:rPr lang="en-US" dirty="0"/>
              <a:t>Time Management 101</a:t>
            </a:r>
          </a:p>
        </p:txBody>
      </p:sp>
      <p:pic>
        <p:nvPicPr>
          <p:cNvPr id="4" name="Content Placeholder 4">
            <a:extLst>
              <a:ext uri="{FF2B5EF4-FFF2-40B4-BE49-F238E27FC236}">
                <a16:creationId xmlns:a16="http://schemas.microsoft.com/office/drawing/2014/main" id="{B50723B3-190D-6F44-B019-B2ECEB6B5935}"/>
              </a:ext>
            </a:extLst>
          </p:cNvPr>
          <p:cNvPicPr>
            <a:picLocks noChangeAspect="1"/>
          </p:cNvPicPr>
          <p:nvPr/>
        </p:nvPicPr>
        <p:blipFill>
          <a:blip r:embed="rId2"/>
          <a:stretch>
            <a:fillRect/>
          </a:stretch>
        </p:blipFill>
        <p:spPr>
          <a:xfrm>
            <a:off x="2111139" y="1408238"/>
            <a:ext cx="4807647" cy="5139579"/>
          </a:xfrm>
          <a:prstGeom prst="rect">
            <a:avLst/>
          </a:prstGeom>
        </p:spPr>
      </p:pic>
    </p:spTree>
    <p:extLst>
      <p:ext uri="{BB962C8B-B14F-4D97-AF65-F5344CB8AC3E}">
        <p14:creationId xmlns:p14="http://schemas.microsoft.com/office/powerpoint/2010/main" val="11553787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D7F92904-76F9-9AD6-BBDD-B4C0DE607315}"/>
              </a:ext>
            </a:extLst>
          </p:cNvPr>
          <p:cNvPicPr>
            <a:picLocks noGrp="1" noChangeAspect="1"/>
          </p:cNvPicPr>
          <p:nvPr>
            <p:ph idx="1"/>
          </p:nvPr>
        </p:nvPicPr>
        <p:blipFill>
          <a:blip r:embed="rId2"/>
          <a:stretch>
            <a:fillRect/>
          </a:stretch>
        </p:blipFill>
        <p:spPr>
          <a:xfrm>
            <a:off x="166256" y="0"/>
            <a:ext cx="8977744" cy="6858000"/>
          </a:xfrm>
        </p:spPr>
      </p:pic>
      <p:sp>
        <p:nvSpPr>
          <p:cNvPr id="8" name="Title 7">
            <a:extLst>
              <a:ext uri="{FF2B5EF4-FFF2-40B4-BE49-F238E27FC236}">
                <a16:creationId xmlns:a16="http://schemas.microsoft.com/office/drawing/2014/main" id="{1DD8F82F-1600-A568-7122-BD6CC033E733}"/>
              </a:ext>
            </a:extLst>
          </p:cNvPr>
          <p:cNvSpPr>
            <a:spLocks noGrp="1"/>
          </p:cNvSpPr>
          <p:nvPr>
            <p:ph type="title"/>
          </p:nvPr>
        </p:nvSpPr>
        <p:spPr/>
        <p:txBody>
          <a:bodyPr/>
          <a:lstStyle/>
          <a:p>
            <a:r>
              <a:rPr lang="en-US" dirty="0"/>
              <a:t> </a:t>
            </a:r>
          </a:p>
        </p:txBody>
      </p:sp>
    </p:spTree>
    <p:extLst>
      <p:ext uri="{BB962C8B-B14F-4D97-AF65-F5344CB8AC3E}">
        <p14:creationId xmlns:p14="http://schemas.microsoft.com/office/powerpoint/2010/main" val="6670781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10EF481-ED8E-4C3B-8E22-5529150DF22C}"/>
              </a:ext>
            </a:extLst>
          </p:cNvPr>
          <p:cNvSpPr>
            <a:spLocks noGrp="1"/>
          </p:cNvSpPr>
          <p:nvPr>
            <p:ph idx="1"/>
          </p:nvPr>
        </p:nvSpPr>
        <p:spPr/>
        <p:txBody>
          <a:bodyPr/>
          <a:lstStyle/>
          <a:p>
            <a:r>
              <a:rPr lang="en-US" dirty="0"/>
              <a:t>Derek Zhang</a:t>
            </a:r>
          </a:p>
          <a:p>
            <a:endParaRPr lang="en-US" dirty="0"/>
          </a:p>
          <a:p>
            <a:r>
              <a:rPr lang="en-US" dirty="0">
                <a:hlinkClick r:id="rId2"/>
              </a:rPr>
              <a:t>dzhang21@umd.edu</a:t>
            </a:r>
            <a:endParaRPr lang="en-US" dirty="0"/>
          </a:p>
          <a:p>
            <a:endParaRPr lang="en-US" dirty="0"/>
          </a:p>
          <a:p>
            <a:r>
              <a:rPr lang="en-US" dirty="0"/>
              <a:t>Office Hours: Tuesday &amp; Thursday 5:30 – 7pm and by appointment (all via Zoom)</a:t>
            </a:r>
          </a:p>
        </p:txBody>
      </p:sp>
      <p:sp>
        <p:nvSpPr>
          <p:cNvPr id="3" name="Title 2">
            <a:extLst>
              <a:ext uri="{FF2B5EF4-FFF2-40B4-BE49-F238E27FC236}">
                <a16:creationId xmlns:a16="http://schemas.microsoft.com/office/drawing/2014/main" id="{6F4D8A71-D985-5F3D-B51D-8D4030DAD096}"/>
              </a:ext>
            </a:extLst>
          </p:cNvPr>
          <p:cNvSpPr>
            <a:spLocks noGrp="1"/>
          </p:cNvSpPr>
          <p:nvPr>
            <p:ph type="title"/>
          </p:nvPr>
        </p:nvSpPr>
        <p:spPr/>
        <p:txBody>
          <a:bodyPr/>
          <a:lstStyle/>
          <a:p>
            <a:r>
              <a:rPr lang="en-US" dirty="0"/>
              <a:t>TA</a:t>
            </a:r>
          </a:p>
        </p:txBody>
      </p:sp>
    </p:spTree>
    <p:extLst>
      <p:ext uri="{BB962C8B-B14F-4D97-AF65-F5344CB8AC3E}">
        <p14:creationId xmlns:p14="http://schemas.microsoft.com/office/powerpoint/2010/main" val="3270958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317A3C-74A2-EB49-B8FB-27D75F2104BD}"/>
              </a:ext>
            </a:extLst>
          </p:cNvPr>
          <p:cNvSpPr>
            <a:spLocks noGrp="1"/>
          </p:cNvSpPr>
          <p:nvPr>
            <p:ph idx="1"/>
          </p:nvPr>
        </p:nvSpPr>
        <p:spPr/>
        <p:txBody>
          <a:bodyPr/>
          <a:lstStyle/>
          <a:p>
            <a:r>
              <a:rPr lang="en-US" dirty="0"/>
              <a:t>9/14 – HW #1 due</a:t>
            </a:r>
          </a:p>
          <a:p>
            <a:r>
              <a:rPr lang="en-US" dirty="0"/>
              <a:t>10/5 – HW #2 due</a:t>
            </a:r>
          </a:p>
          <a:p>
            <a:r>
              <a:rPr lang="en-US" dirty="0"/>
              <a:t>10/21 – Midterm due</a:t>
            </a:r>
          </a:p>
          <a:p>
            <a:r>
              <a:rPr lang="en-US" dirty="0"/>
              <a:t>11/2 – HW #3 due</a:t>
            </a:r>
          </a:p>
          <a:p>
            <a:r>
              <a:rPr lang="en-US" dirty="0"/>
              <a:t>11/16 – HW #4 due</a:t>
            </a:r>
          </a:p>
          <a:p>
            <a:r>
              <a:rPr lang="en-US" dirty="0"/>
              <a:t>11/20 – HW #5 due</a:t>
            </a:r>
          </a:p>
          <a:p>
            <a:r>
              <a:rPr lang="en-US" dirty="0"/>
              <a:t>12/16 – Final due</a:t>
            </a:r>
          </a:p>
        </p:txBody>
      </p:sp>
      <p:sp>
        <p:nvSpPr>
          <p:cNvPr id="3" name="Title 2">
            <a:extLst>
              <a:ext uri="{FF2B5EF4-FFF2-40B4-BE49-F238E27FC236}">
                <a16:creationId xmlns:a16="http://schemas.microsoft.com/office/drawing/2014/main" id="{857AC4FC-F0B4-2A4E-B970-BC4A41429F86}"/>
              </a:ext>
            </a:extLst>
          </p:cNvPr>
          <p:cNvSpPr>
            <a:spLocks noGrp="1"/>
          </p:cNvSpPr>
          <p:nvPr>
            <p:ph type="title"/>
          </p:nvPr>
        </p:nvSpPr>
        <p:spPr/>
        <p:txBody>
          <a:bodyPr/>
          <a:lstStyle/>
          <a:p>
            <a:r>
              <a:rPr lang="en-US" dirty="0"/>
              <a:t>Build your calendar</a:t>
            </a:r>
          </a:p>
        </p:txBody>
      </p:sp>
    </p:spTree>
    <p:extLst>
      <p:ext uri="{BB962C8B-B14F-4D97-AF65-F5344CB8AC3E}">
        <p14:creationId xmlns:p14="http://schemas.microsoft.com/office/powerpoint/2010/main" val="27867222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3DEC4DC-DBE1-4844-A4D8-926C92CE4819}"/>
              </a:ext>
            </a:extLst>
          </p:cNvPr>
          <p:cNvSpPr>
            <a:spLocks noGrp="1"/>
          </p:cNvSpPr>
          <p:nvPr>
            <p:ph idx="1"/>
          </p:nvPr>
        </p:nvSpPr>
        <p:spPr/>
        <p:txBody>
          <a:bodyPr/>
          <a:lstStyle/>
          <a:p>
            <a:r>
              <a:rPr lang="en-US" dirty="0"/>
              <a:t> </a:t>
            </a:r>
          </a:p>
        </p:txBody>
      </p:sp>
      <p:sp>
        <p:nvSpPr>
          <p:cNvPr id="3" name="Title 2">
            <a:extLst>
              <a:ext uri="{FF2B5EF4-FFF2-40B4-BE49-F238E27FC236}">
                <a16:creationId xmlns:a16="http://schemas.microsoft.com/office/drawing/2014/main" id="{04B11163-8F25-D944-886B-43FA46F9F995}"/>
              </a:ext>
            </a:extLst>
          </p:cNvPr>
          <p:cNvSpPr>
            <a:spLocks noGrp="1"/>
          </p:cNvSpPr>
          <p:nvPr>
            <p:ph type="title"/>
          </p:nvPr>
        </p:nvSpPr>
        <p:spPr/>
        <p:txBody>
          <a:bodyPr>
            <a:normAutofit/>
          </a:bodyPr>
          <a:lstStyle/>
          <a:p>
            <a:r>
              <a:rPr lang="en-US" sz="3600" dirty="0"/>
              <a:t>Don’t let your assignments look like this</a:t>
            </a:r>
          </a:p>
        </p:txBody>
      </p:sp>
      <p:pic>
        <p:nvPicPr>
          <p:cNvPr id="4" name="Content Placeholder 4">
            <a:extLst>
              <a:ext uri="{FF2B5EF4-FFF2-40B4-BE49-F238E27FC236}">
                <a16:creationId xmlns:a16="http://schemas.microsoft.com/office/drawing/2014/main" id="{3FA554CB-50DB-8B48-85B4-9E234E35132A}"/>
              </a:ext>
            </a:extLst>
          </p:cNvPr>
          <p:cNvPicPr>
            <a:picLocks noChangeAspect="1"/>
          </p:cNvPicPr>
          <p:nvPr/>
        </p:nvPicPr>
        <p:blipFill>
          <a:blip r:embed="rId2"/>
          <a:stretch>
            <a:fillRect/>
          </a:stretch>
        </p:blipFill>
        <p:spPr>
          <a:xfrm>
            <a:off x="535041" y="1408238"/>
            <a:ext cx="8037685" cy="5411737"/>
          </a:xfrm>
          <a:prstGeom prst="rect">
            <a:avLst/>
          </a:prstGeom>
        </p:spPr>
      </p:pic>
    </p:spTree>
    <p:extLst>
      <p:ext uri="{BB962C8B-B14F-4D97-AF65-F5344CB8AC3E}">
        <p14:creationId xmlns:p14="http://schemas.microsoft.com/office/powerpoint/2010/main" val="50268964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3EC5ED-E213-9447-90E0-8A02F693B310}"/>
              </a:ext>
            </a:extLst>
          </p:cNvPr>
          <p:cNvSpPr>
            <a:spLocks noGrp="1"/>
          </p:cNvSpPr>
          <p:nvPr>
            <p:ph idx="1"/>
          </p:nvPr>
        </p:nvSpPr>
        <p:spPr/>
        <p:txBody>
          <a:bodyPr>
            <a:normAutofit fontScale="85000" lnSpcReduction="10000"/>
          </a:bodyPr>
          <a:lstStyle/>
          <a:p>
            <a:r>
              <a:rPr lang="en-US" dirty="0"/>
              <a:t>You have at least 2 weeks to complete an assignment</a:t>
            </a:r>
          </a:p>
          <a:p>
            <a:endParaRPr lang="en-US" dirty="0"/>
          </a:p>
          <a:p>
            <a:pPr marL="457200" indent="-457200">
              <a:buFont typeface="Arial" panose="020B0604020202020204" pitchFamily="34" charset="0"/>
              <a:buChar char="•"/>
            </a:pPr>
            <a:r>
              <a:rPr lang="en-US" dirty="0"/>
              <a:t>Night of – review the assignment – how much time will this take me? The professor has included a time estimate, how close is that for me?</a:t>
            </a:r>
          </a:p>
          <a:p>
            <a:endParaRPr lang="en-US" dirty="0"/>
          </a:p>
          <a:p>
            <a:pPr marL="457200" indent="-457200">
              <a:buFont typeface="Arial" panose="020B0604020202020204" pitchFamily="34" charset="0"/>
              <a:buChar char="•"/>
            </a:pPr>
            <a:r>
              <a:rPr lang="en-US" dirty="0"/>
              <a:t>Day after class – begin/complete assignment</a:t>
            </a:r>
          </a:p>
          <a:p>
            <a:endParaRPr lang="en-US" dirty="0"/>
          </a:p>
          <a:p>
            <a:pPr marL="457200" indent="-457200">
              <a:buFont typeface="Arial" panose="020B0604020202020204" pitchFamily="34" charset="0"/>
              <a:buChar char="•"/>
            </a:pPr>
            <a:r>
              <a:rPr lang="en-US" dirty="0"/>
              <a:t>2 Nights before it’s due – review/upload assignment</a:t>
            </a:r>
          </a:p>
        </p:txBody>
      </p:sp>
      <p:sp>
        <p:nvSpPr>
          <p:cNvPr id="3" name="Title 2">
            <a:extLst>
              <a:ext uri="{FF2B5EF4-FFF2-40B4-BE49-F238E27FC236}">
                <a16:creationId xmlns:a16="http://schemas.microsoft.com/office/drawing/2014/main" id="{1B46752F-B4FA-D94F-9FE2-D9D9F629167D}"/>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31107657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553030-0039-4C41-BEE3-FD4AFED8A637}"/>
              </a:ext>
            </a:extLst>
          </p:cNvPr>
          <p:cNvSpPr>
            <a:spLocks noGrp="1"/>
          </p:cNvSpPr>
          <p:nvPr>
            <p:ph idx="1"/>
          </p:nvPr>
        </p:nvSpPr>
        <p:spPr/>
        <p:txBody>
          <a:bodyPr/>
          <a:lstStyle/>
          <a:p>
            <a:r>
              <a:rPr lang="en-US" dirty="0"/>
              <a:t>Midterm assigned 9/28</a:t>
            </a:r>
          </a:p>
          <a:p>
            <a:r>
              <a:rPr lang="en-US" dirty="0"/>
              <a:t>Review and begin work 9/29 – 9/30</a:t>
            </a:r>
          </a:p>
          <a:p>
            <a:r>
              <a:rPr lang="en-US" dirty="0"/>
              <a:t>Develop outline</a:t>
            </a:r>
          </a:p>
          <a:p>
            <a:r>
              <a:rPr lang="en-US" dirty="0"/>
              <a:t>Draft complete 10/5 – 10/18</a:t>
            </a:r>
          </a:p>
          <a:p>
            <a:r>
              <a:rPr lang="en-US" dirty="0"/>
              <a:t>Completed, night off for review 10/19</a:t>
            </a:r>
          </a:p>
          <a:p>
            <a:r>
              <a:rPr lang="en-US" dirty="0"/>
              <a:t>Review &amp; Submit midterm – 10/20</a:t>
            </a:r>
          </a:p>
          <a:p>
            <a:r>
              <a:rPr lang="en-US" dirty="0"/>
              <a:t>Midterm due 10/21 @ 11:59pm</a:t>
            </a:r>
          </a:p>
        </p:txBody>
      </p:sp>
      <p:sp>
        <p:nvSpPr>
          <p:cNvPr id="3" name="Title 2">
            <a:extLst>
              <a:ext uri="{FF2B5EF4-FFF2-40B4-BE49-F238E27FC236}">
                <a16:creationId xmlns:a16="http://schemas.microsoft.com/office/drawing/2014/main" id="{FEF205F5-DA74-E34B-8939-FC215181B408}"/>
              </a:ext>
            </a:extLst>
          </p:cNvPr>
          <p:cNvSpPr>
            <a:spLocks noGrp="1"/>
          </p:cNvSpPr>
          <p:nvPr>
            <p:ph type="title"/>
          </p:nvPr>
        </p:nvSpPr>
        <p:spPr/>
        <p:txBody>
          <a:bodyPr/>
          <a:lstStyle/>
          <a:p>
            <a:r>
              <a:rPr lang="en-US" dirty="0"/>
              <a:t>How I’d do a project</a:t>
            </a:r>
          </a:p>
        </p:txBody>
      </p:sp>
    </p:spTree>
    <p:extLst>
      <p:ext uri="{BB962C8B-B14F-4D97-AF65-F5344CB8AC3E}">
        <p14:creationId xmlns:p14="http://schemas.microsoft.com/office/powerpoint/2010/main" val="30912019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9E5FB3-BF56-A94C-A638-7287EF6A9CD9}"/>
              </a:ext>
            </a:extLst>
          </p:cNvPr>
          <p:cNvSpPr>
            <a:spLocks noGrp="1"/>
          </p:cNvSpPr>
          <p:nvPr>
            <p:ph idx="1"/>
          </p:nvPr>
        </p:nvSpPr>
        <p:spPr/>
        <p:txBody>
          <a:bodyPr/>
          <a:lstStyle/>
          <a:p>
            <a:r>
              <a:rPr lang="en-US" dirty="0"/>
              <a:t>Completed, night off for review 10/19</a:t>
            </a:r>
          </a:p>
          <a:p>
            <a:r>
              <a:rPr lang="en-US" dirty="0"/>
              <a:t>Review &amp; Submit midterm – 10/20</a:t>
            </a:r>
          </a:p>
          <a:p>
            <a:r>
              <a:rPr lang="en-US" dirty="0"/>
              <a:t>Midterm due 10/21 @ 11:59pm</a:t>
            </a:r>
          </a:p>
          <a:p>
            <a:endParaRPr lang="en-US" dirty="0"/>
          </a:p>
          <a:p>
            <a:r>
              <a:rPr lang="en-US" b="1" dirty="0"/>
              <a:t>Why?</a:t>
            </a:r>
          </a:p>
        </p:txBody>
      </p:sp>
      <p:sp>
        <p:nvSpPr>
          <p:cNvPr id="3" name="Title 2">
            <a:extLst>
              <a:ext uri="{FF2B5EF4-FFF2-40B4-BE49-F238E27FC236}">
                <a16:creationId xmlns:a16="http://schemas.microsoft.com/office/drawing/2014/main" id="{6C2A2DB1-75C7-C74E-B5EB-E22C44E0221F}"/>
              </a:ext>
            </a:extLst>
          </p:cNvPr>
          <p:cNvSpPr>
            <a:spLocks noGrp="1"/>
          </p:cNvSpPr>
          <p:nvPr>
            <p:ph type="title"/>
          </p:nvPr>
        </p:nvSpPr>
        <p:spPr/>
        <p:txBody>
          <a:bodyPr/>
          <a:lstStyle/>
          <a:p>
            <a:r>
              <a:rPr lang="en-US" dirty="0"/>
              <a:t>Why?</a:t>
            </a:r>
          </a:p>
        </p:txBody>
      </p:sp>
    </p:spTree>
    <p:extLst>
      <p:ext uri="{BB962C8B-B14F-4D97-AF65-F5344CB8AC3E}">
        <p14:creationId xmlns:p14="http://schemas.microsoft.com/office/powerpoint/2010/main" val="393335156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89693D-9ADA-9A43-A6A3-B4528C505C78}"/>
              </a:ext>
            </a:extLst>
          </p:cNvPr>
          <p:cNvSpPr>
            <a:spLocks noGrp="1"/>
          </p:cNvSpPr>
          <p:nvPr>
            <p:ph idx="1"/>
          </p:nvPr>
        </p:nvSpPr>
        <p:spPr/>
        <p:txBody>
          <a:bodyPr>
            <a:normAutofit/>
          </a:bodyPr>
          <a:lstStyle/>
          <a:p>
            <a:r>
              <a:rPr lang="en-US" dirty="0"/>
              <a:t>Review the syllabi for your classes for assignments, exams, projects, etc. and put them on your </a:t>
            </a:r>
            <a:r>
              <a:rPr lang="en-US"/>
              <a:t>calendar!</a:t>
            </a:r>
            <a:endParaRPr lang="en-US" dirty="0"/>
          </a:p>
          <a:p>
            <a:endParaRPr lang="en-US" dirty="0"/>
          </a:p>
          <a:p>
            <a:r>
              <a:rPr lang="en-US" dirty="0"/>
              <a:t>If a syllabus doesn’t list assignments/dates then ask the professor!</a:t>
            </a:r>
          </a:p>
        </p:txBody>
      </p:sp>
      <p:sp>
        <p:nvSpPr>
          <p:cNvPr id="3" name="Title 2">
            <a:extLst>
              <a:ext uri="{FF2B5EF4-FFF2-40B4-BE49-F238E27FC236}">
                <a16:creationId xmlns:a16="http://schemas.microsoft.com/office/drawing/2014/main" id="{623D0FC9-4F80-C04B-B960-0C4AA515C881}"/>
              </a:ext>
            </a:extLst>
          </p:cNvPr>
          <p:cNvSpPr>
            <a:spLocks noGrp="1"/>
          </p:cNvSpPr>
          <p:nvPr>
            <p:ph type="title"/>
          </p:nvPr>
        </p:nvSpPr>
        <p:spPr/>
        <p:txBody>
          <a:bodyPr/>
          <a:lstStyle/>
          <a:p>
            <a:r>
              <a:rPr lang="en-US" dirty="0"/>
              <a:t>Every semester</a:t>
            </a:r>
          </a:p>
        </p:txBody>
      </p:sp>
    </p:spTree>
    <p:extLst>
      <p:ext uri="{BB962C8B-B14F-4D97-AF65-F5344CB8AC3E}">
        <p14:creationId xmlns:p14="http://schemas.microsoft.com/office/powerpoint/2010/main" val="10247518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928688"/>
            <a:ext cx="8115526" cy="5177937"/>
          </a:xfrm>
        </p:spPr>
        <p:txBody>
          <a:bodyPr>
            <a:normAutofit/>
          </a:bodyPr>
          <a:lstStyle/>
          <a:p>
            <a:pPr algn="ctr"/>
            <a:r>
              <a:rPr lang="en-US" sz="9600" dirty="0"/>
              <a:t>So what is </a:t>
            </a:r>
          </a:p>
          <a:p>
            <a:pPr algn="ctr"/>
            <a:r>
              <a:rPr lang="en-US" sz="9600" dirty="0"/>
              <a:t>“the cloud”?</a:t>
            </a:r>
          </a:p>
        </p:txBody>
      </p:sp>
      <p:sp>
        <p:nvSpPr>
          <p:cNvPr id="3" name="Title 2"/>
          <p:cNvSpPr>
            <a:spLocks noGrp="1"/>
          </p:cNvSpPr>
          <p:nvPr>
            <p:ph type="title"/>
          </p:nvPr>
        </p:nvSpPr>
        <p:spPr/>
        <p:txBody>
          <a:bodyPr/>
          <a:lstStyle/>
          <a:p>
            <a:r>
              <a:rPr lang="en-US" dirty="0"/>
              <a:t> </a:t>
            </a:r>
          </a:p>
        </p:txBody>
      </p:sp>
    </p:spTree>
    <p:extLst>
      <p:ext uri="{BB962C8B-B14F-4D97-AF65-F5344CB8AC3E}">
        <p14:creationId xmlns:p14="http://schemas.microsoft.com/office/powerpoint/2010/main" val="123380552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 </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02592" y="414338"/>
            <a:ext cx="6424744" cy="5607050"/>
          </a:xfrm>
        </p:spPr>
      </p:pic>
    </p:spTree>
    <p:extLst>
      <p:ext uri="{BB962C8B-B14F-4D97-AF65-F5344CB8AC3E}">
        <p14:creationId xmlns:p14="http://schemas.microsoft.com/office/powerpoint/2010/main" val="5097531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Essentially someone else’s computer that you lease from them.</a:t>
            </a:r>
          </a:p>
        </p:txBody>
      </p:sp>
      <p:sp>
        <p:nvSpPr>
          <p:cNvPr id="3" name="Title 2"/>
          <p:cNvSpPr>
            <a:spLocks noGrp="1"/>
          </p:cNvSpPr>
          <p:nvPr>
            <p:ph type="title"/>
          </p:nvPr>
        </p:nvSpPr>
        <p:spPr/>
        <p:txBody>
          <a:bodyPr/>
          <a:lstStyle/>
          <a:p>
            <a:r>
              <a:rPr lang="en-US" dirty="0"/>
              <a:t>What is the Cloud?</a:t>
            </a:r>
          </a:p>
        </p:txBody>
      </p:sp>
    </p:spTree>
    <p:extLst>
      <p:ext uri="{BB962C8B-B14F-4D97-AF65-F5344CB8AC3E}">
        <p14:creationId xmlns:p14="http://schemas.microsoft.com/office/powerpoint/2010/main" val="36875405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Essentially someone else’s </a:t>
            </a:r>
            <a:r>
              <a:rPr lang="en-US" strike="sngStrike" dirty="0"/>
              <a:t>computer</a:t>
            </a:r>
            <a:r>
              <a:rPr lang="en-US" dirty="0"/>
              <a:t> virtual machine that you lease from them.</a:t>
            </a:r>
          </a:p>
        </p:txBody>
      </p:sp>
      <p:sp>
        <p:nvSpPr>
          <p:cNvPr id="3" name="Title 2"/>
          <p:cNvSpPr>
            <a:spLocks noGrp="1"/>
          </p:cNvSpPr>
          <p:nvPr>
            <p:ph type="title"/>
          </p:nvPr>
        </p:nvSpPr>
        <p:spPr/>
        <p:txBody>
          <a:bodyPr/>
          <a:lstStyle/>
          <a:p>
            <a:r>
              <a:rPr lang="en-US" dirty="0"/>
              <a:t>What is the Cloud?</a:t>
            </a:r>
          </a:p>
        </p:txBody>
      </p:sp>
    </p:spTree>
    <p:extLst>
      <p:ext uri="{BB962C8B-B14F-4D97-AF65-F5344CB8AC3E}">
        <p14:creationId xmlns:p14="http://schemas.microsoft.com/office/powerpoint/2010/main" val="1064619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1187F0-F09D-F90A-10E1-84FD43461EE1}"/>
              </a:ext>
            </a:extLst>
          </p:cNvPr>
          <p:cNvSpPr>
            <a:spLocks noGrp="1"/>
          </p:cNvSpPr>
          <p:nvPr>
            <p:ph idx="1"/>
          </p:nvPr>
        </p:nvSpPr>
        <p:spPr/>
        <p:txBody>
          <a:bodyPr/>
          <a:lstStyle/>
          <a:p>
            <a:r>
              <a:rPr lang="en-US" dirty="0"/>
              <a:t>I do not have any open TA/GA/grader/student employee positions at this time.  </a:t>
            </a:r>
          </a:p>
          <a:p>
            <a:endParaRPr lang="en-US" dirty="0"/>
          </a:p>
          <a:p>
            <a:r>
              <a:rPr lang="en-US" dirty="0"/>
              <a:t>If and when I do they will be posted on MAGE’s website and/or I will post about them in ELMS.</a:t>
            </a:r>
          </a:p>
        </p:txBody>
      </p:sp>
      <p:sp>
        <p:nvSpPr>
          <p:cNvPr id="3" name="Title 2">
            <a:extLst>
              <a:ext uri="{FF2B5EF4-FFF2-40B4-BE49-F238E27FC236}">
                <a16:creationId xmlns:a16="http://schemas.microsoft.com/office/drawing/2014/main" id="{0B120F54-B378-48A7-1D94-4438B499969E}"/>
              </a:ext>
            </a:extLst>
          </p:cNvPr>
          <p:cNvSpPr>
            <a:spLocks noGrp="1"/>
          </p:cNvSpPr>
          <p:nvPr>
            <p:ph type="title"/>
          </p:nvPr>
        </p:nvSpPr>
        <p:spPr/>
        <p:txBody>
          <a:bodyPr/>
          <a:lstStyle/>
          <a:p>
            <a:r>
              <a:rPr lang="en-US" dirty="0"/>
              <a:t>Note</a:t>
            </a:r>
          </a:p>
        </p:txBody>
      </p:sp>
    </p:spTree>
    <p:extLst>
      <p:ext uri="{BB962C8B-B14F-4D97-AF65-F5344CB8AC3E}">
        <p14:creationId xmlns:p14="http://schemas.microsoft.com/office/powerpoint/2010/main" val="94414838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Essentially someone else’s </a:t>
            </a:r>
            <a:r>
              <a:rPr lang="en-US" strike="sngStrike" dirty="0"/>
              <a:t>computer</a:t>
            </a:r>
            <a:r>
              <a:rPr lang="en-US" dirty="0"/>
              <a:t> virtual machine </a:t>
            </a:r>
            <a:r>
              <a:rPr lang="en-US" b="1" dirty="0"/>
              <a:t>infrastructure</a:t>
            </a:r>
            <a:r>
              <a:rPr lang="en-US" dirty="0"/>
              <a:t> that you lease from them.</a:t>
            </a:r>
          </a:p>
        </p:txBody>
      </p:sp>
      <p:sp>
        <p:nvSpPr>
          <p:cNvPr id="3" name="Title 2"/>
          <p:cNvSpPr>
            <a:spLocks noGrp="1"/>
          </p:cNvSpPr>
          <p:nvPr>
            <p:ph type="title"/>
          </p:nvPr>
        </p:nvSpPr>
        <p:spPr/>
        <p:txBody>
          <a:bodyPr/>
          <a:lstStyle/>
          <a:p>
            <a:r>
              <a:rPr lang="en-US" dirty="0"/>
              <a:t>What is the Cloud?</a:t>
            </a:r>
          </a:p>
        </p:txBody>
      </p:sp>
    </p:spTree>
    <p:extLst>
      <p:ext uri="{BB962C8B-B14F-4D97-AF65-F5344CB8AC3E}">
        <p14:creationId xmlns:p14="http://schemas.microsoft.com/office/powerpoint/2010/main" val="75315034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Essentially someone else’s </a:t>
            </a:r>
            <a:r>
              <a:rPr lang="en-US" strike="sngStrike" dirty="0"/>
              <a:t>computer</a:t>
            </a:r>
            <a:r>
              <a:rPr lang="en-US" dirty="0"/>
              <a:t> virtual machine </a:t>
            </a:r>
            <a:r>
              <a:rPr lang="en-US" b="1" dirty="0"/>
              <a:t>elastic infrastructure </a:t>
            </a:r>
            <a:r>
              <a:rPr lang="en-US" dirty="0"/>
              <a:t>that you lease from them.</a:t>
            </a:r>
          </a:p>
        </p:txBody>
      </p:sp>
      <p:sp>
        <p:nvSpPr>
          <p:cNvPr id="3" name="Title 2"/>
          <p:cNvSpPr>
            <a:spLocks noGrp="1"/>
          </p:cNvSpPr>
          <p:nvPr>
            <p:ph type="title"/>
          </p:nvPr>
        </p:nvSpPr>
        <p:spPr/>
        <p:txBody>
          <a:bodyPr/>
          <a:lstStyle/>
          <a:p>
            <a:r>
              <a:rPr lang="en-US" dirty="0"/>
              <a:t>What is the Cloud?</a:t>
            </a:r>
          </a:p>
        </p:txBody>
      </p:sp>
    </p:spTree>
    <p:extLst>
      <p:ext uri="{BB962C8B-B14F-4D97-AF65-F5344CB8AC3E}">
        <p14:creationId xmlns:p14="http://schemas.microsoft.com/office/powerpoint/2010/main" val="120754938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r>
              <a:rPr lang="en-US" dirty="0"/>
              <a:t>“Cloud Computing is a model for enabling ubiquitous, convenient, on-demand network access to a shared pool of configurable computing resources (e.g. networks, servers, storage, applications, and services) that can be rapidly provisioned and released with minimal management effort or service provider interaction.”</a:t>
            </a:r>
          </a:p>
          <a:p>
            <a:endParaRPr lang="en-US" sz="1900" dirty="0"/>
          </a:p>
          <a:p>
            <a:r>
              <a:rPr lang="en-US" sz="1900" dirty="0">
                <a:hlinkClick r:id="rId2"/>
              </a:rPr>
              <a:t>http://nvlpubs.nist.gov/nistpubs/Legacy/SP/nistspecialpublication800-145.pdf</a:t>
            </a:r>
            <a:endParaRPr lang="en-US" sz="1900" dirty="0"/>
          </a:p>
          <a:p>
            <a:endParaRPr lang="en-US" sz="1900" dirty="0"/>
          </a:p>
        </p:txBody>
      </p:sp>
      <p:sp>
        <p:nvSpPr>
          <p:cNvPr id="3" name="Title 2"/>
          <p:cNvSpPr>
            <a:spLocks noGrp="1"/>
          </p:cNvSpPr>
          <p:nvPr>
            <p:ph type="title"/>
          </p:nvPr>
        </p:nvSpPr>
        <p:spPr/>
        <p:txBody>
          <a:bodyPr/>
          <a:lstStyle/>
          <a:p>
            <a:r>
              <a:rPr lang="en-US" dirty="0"/>
              <a:t>NIST 800-145 Definition of Cloud</a:t>
            </a:r>
          </a:p>
        </p:txBody>
      </p:sp>
    </p:spTree>
    <p:extLst>
      <p:ext uri="{BB962C8B-B14F-4D97-AF65-F5344CB8AC3E}">
        <p14:creationId xmlns:p14="http://schemas.microsoft.com/office/powerpoint/2010/main" val="55646389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a:t>We had web hosting companies and application hosting companies.</a:t>
            </a:r>
          </a:p>
          <a:p>
            <a:endParaRPr lang="en-US" dirty="0"/>
          </a:p>
          <a:p>
            <a:r>
              <a:rPr lang="en-US" dirty="0"/>
              <a:t>“Why build a data center when we can do it for you?”</a:t>
            </a:r>
          </a:p>
          <a:p>
            <a:endParaRPr lang="en-US" dirty="0"/>
          </a:p>
          <a:p>
            <a:r>
              <a:rPr lang="en-US" dirty="0"/>
              <a:t>But the ASP still had to provision hardware and spin it up</a:t>
            </a:r>
            <a:r>
              <a:rPr lang="mr-IN" dirty="0"/>
              <a:t>…</a:t>
            </a:r>
            <a:endParaRPr lang="en-US" dirty="0"/>
          </a:p>
        </p:txBody>
      </p:sp>
      <p:sp>
        <p:nvSpPr>
          <p:cNvPr id="3" name="Title 2"/>
          <p:cNvSpPr>
            <a:spLocks noGrp="1"/>
          </p:cNvSpPr>
          <p:nvPr>
            <p:ph type="title"/>
          </p:nvPr>
        </p:nvSpPr>
        <p:spPr/>
        <p:txBody>
          <a:bodyPr/>
          <a:lstStyle/>
          <a:p>
            <a:r>
              <a:rPr lang="en-US" dirty="0"/>
              <a:t>In the 90s/00s</a:t>
            </a:r>
            <a:r>
              <a:rPr lang="mr-IN" dirty="0"/>
              <a:t>…</a:t>
            </a:r>
            <a:endParaRPr lang="en-US" dirty="0"/>
          </a:p>
        </p:txBody>
      </p:sp>
    </p:spTree>
    <p:extLst>
      <p:ext uri="{BB962C8B-B14F-4D97-AF65-F5344CB8AC3E}">
        <p14:creationId xmlns:p14="http://schemas.microsoft.com/office/powerpoint/2010/main" val="156201593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Let’s add an API (and UI) to application service providers and make </a:t>
            </a:r>
            <a:r>
              <a:rPr lang="en-US" b="1" dirty="0"/>
              <a:t>ALL THE MONEY</a:t>
            </a:r>
            <a:r>
              <a:rPr lang="en-US" dirty="0"/>
              <a:t>.</a:t>
            </a:r>
          </a:p>
          <a:p>
            <a:endParaRPr lang="en-US" dirty="0"/>
          </a:p>
          <a:p>
            <a:r>
              <a:rPr lang="en-US" b="1" i="1" dirty="0"/>
              <a:t>Click button, get server.</a:t>
            </a:r>
          </a:p>
          <a:p>
            <a:endParaRPr lang="en-US" dirty="0"/>
          </a:p>
          <a:p>
            <a:r>
              <a:rPr lang="en-US" dirty="0"/>
              <a:t>Add elasticity so you can scale up and down on demand and only pay for what you use.</a:t>
            </a:r>
          </a:p>
        </p:txBody>
      </p:sp>
      <p:sp>
        <p:nvSpPr>
          <p:cNvPr id="3" name="Title 2"/>
          <p:cNvSpPr>
            <a:spLocks noGrp="1"/>
          </p:cNvSpPr>
          <p:nvPr>
            <p:ph type="title"/>
          </p:nvPr>
        </p:nvSpPr>
        <p:spPr/>
        <p:txBody>
          <a:bodyPr/>
          <a:lstStyle/>
          <a:p>
            <a:r>
              <a:rPr lang="en-US" dirty="0"/>
              <a:t>ASP + API = Cloud</a:t>
            </a:r>
          </a:p>
        </p:txBody>
      </p:sp>
    </p:spTree>
    <p:extLst>
      <p:ext uri="{BB962C8B-B14F-4D97-AF65-F5344CB8AC3E}">
        <p14:creationId xmlns:p14="http://schemas.microsoft.com/office/powerpoint/2010/main" val="67561409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0" indent="-457200">
              <a:buFont typeface="Arial" panose="020B0604020202020204" pitchFamily="34" charset="0"/>
              <a:buChar char="•"/>
            </a:pPr>
            <a:r>
              <a:rPr lang="en-US" dirty="0"/>
              <a:t>Software as a Service (think Google Apps, Salesforce, Box)</a:t>
            </a:r>
          </a:p>
          <a:p>
            <a:pPr marL="457200" indent="-457200">
              <a:buFont typeface="Arial" panose="020B0604020202020204" pitchFamily="34" charset="0"/>
              <a:buChar char="•"/>
            </a:pPr>
            <a:r>
              <a:rPr lang="en-US" dirty="0"/>
              <a:t>Platform as a Service (think Salesforce, AWS Elastic Beanstalk)</a:t>
            </a:r>
          </a:p>
          <a:p>
            <a:pPr lvl="2"/>
            <a:r>
              <a:rPr lang="en-US" dirty="0"/>
              <a:t>You manage the application, provider manages the underlying infrastructure.)</a:t>
            </a:r>
          </a:p>
          <a:p>
            <a:pPr marL="457200" indent="-457200">
              <a:buFont typeface="Arial" panose="020B0604020202020204" pitchFamily="34" charset="0"/>
              <a:buChar char="•"/>
            </a:pPr>
            <a:r>
              <a:rPr lang="en-US" dirty="0"/>
              <a:t>Infrastructure as a Service (think AWS, Azure, Google Cloud Platform)</a:t>
            </a:r>
          </a:p>
          <a:p>
            <a:endParaRPr lang="en-US" dirty="0"/>
          </a:p>
        </p:txBody>
      </p:sp>
      <p:sp>
        <p:nvSpPr>
          <p:cNvPr id="3" name="Title 2"/>
          <p:cNvSpPr>
            <a:spLocks noGrp="1"/>
          </p:cNvSpPr>
          <p:nvPr>
            <p:ph type="title"/>
          </p:nvPr>
        </p:nvSpPr>
        <p:spPr/>
        <p:txBody>
          <a:bodyPr/>
          <a:lstStyle/>
          <a:p>
            <a:r>
              <a:rPr lang="en-US" dirty="0"/>
              <a:t>Everything as a Service</a:t>
            </a:r>
          </a:p>
        </p:txBody>
      </p:sp>
    </p:spTree>
    <p:extLst>
      <p:ext uri="{BB962C8B-B14F-4D97-AF65-F5344CB8AC3E}">
        <p14:creationId xmlns:p14="http://schemas.microsoft.com/office/powerpoint/2010/main" val="51574384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457200" indent="-457200">
              <a:buFont typeface="Arial" charset="0"/>
              <a:buChar char="•"/>
            </a:pPr>
            <a:r>
              <a:rPr lang="en-US" b="1" dirty="0"/>
              <a:t>Multitenancy</a:t>
            </a:r>
            <a:r>
              <a:rPr lang="en-US" dirty="0"/>
              <a:t> - </a:t>
            </a:r>
            <a:r>
              <a:rPr lang="en-US" dirty="0">
                <a:solidFill>
                  <a:schemeClr val="tx1"/>
                </a:solidFill>
              </a:rPr>
              <a:t>You’re sharing the real hardware with many other people/companies</a:t>
            </a:r>
          </a:p>
          <a:p>
            <a:pPr marL="457200" indent="-457200">
              <a:buFont typeface="Arial" charset="0"/>
              <a:buChar char="•"/>
            </a:pPr>
            <a:r>
              <a:rPr lang="en-US" b="1" dirty="0"/>
              <a:t>Elasticity</a:t>
            </a:r>
            <a:r>
              <a:rPr lang="en-US" dirty="0"/>
              <a:t> - </a:t>
            </a:r>
            <a:r>
              <a:rPr lang="en-US" dirty="0">
                <a:solidFill>
                  <a:schemeClr val="tx1"/>
                </a:solidFill>
              </a:rPr>
              <a:t>Need 5 systems or 5 Million systems? We got that</a:t>
            </a:r>
          </a:p>
          <a:p>
            <a:pPr marL="457200" indent="-457200">
              <a:buFont typeface="Arial" charset="0"/>
              <a:buChar char="•"/>
            </a:pPr>
            <a:r>
              <a:rPr lang="en-US" b="1" dirty="0"/>
              <a:t>Pay as you go </a:t>
            </a:r>
            <a:r>
              <a:rPr lang="en-US" dirty="0"/>
              <a:t>- </a:t>
            </a:r>
            <a:r>
              <a:rPr lang="en-US" dirty="0">
                <a:solidFill>
                  <a:schemeClr val="tx1"/>
                </a:solidFill>
              </a:rPr>
              <a:t>No long term contracts* or capital expenses</a:t>
            </a:r>
          </a:p>
          <a:p>
            <a:pPr marL="457200" indent="-457200">
              <a:buFont typeface="Arial" charset="0"/>
              <a:buChar char="•"/>
            </a:pPr>
            <a:r>
              <a:rPr lang="en-US" b="1" dirty="0"/>
              <a:t>Self-provisioning of resources </a:t>
            </a:r>
            <a:r>
              <a:rPr lang="en-US" dirty="0"/>
              <a:t>- </a:t>
            </a:r>
            <a:r>
              <a:rPr lang="en-US" dirty="0">
                <a:solidFill>
                  <a:schemeClr val="tx1"/>
                </a:solidFill>
              </a:rPr>
              <a:t>Click button, get server</a:t>
            </a:r>
          </a:p>
          <a:p>
            <a:pPr marL="457200" indent="-457200">
              <a:buFont typeface="Arial" charset="0"/>
              <a:buChar char="•"/>
            </a:pPr>
            <a:r>
              <a:rPr lang="en-US" b="1" dirty="0"/>
              <a:t>Massive scalability </a:t>
            </a:r>
            <a:r>
              <a:rPr lang="en-US" dirty="0"/>
              <a:t>- </a:t>
            </a:r>
            <a:r>
              <a:rPr lang="en-US" dirty="0">
                <a:solidFill>
                  <a:schemeClr val="tx1"/>
                </a:solidFill>
              </a:rPr>
              <a:t>You get a data center in VA, you get a data center in Europe, you get a data center in Singapore</a:t>
            </a:r>
            <a:r>
              <a:rPr lang="mr-IN" dirty="0">
                <a:solidFill>
                  <a:schemeClr val="tx1"/>
                </a:solidFill>
              </a:rPr>
              <a:t>…</a:t>
            </a:r>
            <a:endParaRPr lang="en-US" dirty="0">
              <a:solidFill>
                <a:schemeClr val="tx1"/>
              </a:solidFill>
            </a:endParaRPr>
          </a:p>
        </p:txBody>
      </p:sp>
      <p:sp>
        <p:nvSpPr>
          <p:cNvPr id="3" name="Title 2"/>
          <p:cNvSpPr>
            <a:spLocks noGrp="1"/>
          </p:cNvSpPr>
          <p:nvPr>
            <p:ph type="title"/>
          </p:nvPr>
        </p:nvSpPr>
        <p:spPr/>
        <p:txBody>
          <a:bodyPr/>
          <a:lstStyle/>
          <a:p>
            <a:r>
              <a:rPr lang="en-US" dirty="0"/>
              <a:t>5 attributes of cloud computing</a:t>
            </a:r>
          </a:p>
        </p:txBody>
      </p:sp>
    </p:spTree>
    <p:extLst>
      <p:ext uri="{BB962C8B-B14F-4D97-AF65-F5344CB8AC3E}">
        <p14:creationId xmlns:p14="http://schemas.microsoft.com/office/powerpoint/2010/main" val="175900738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Instead of buying a software package you lease it, pay as you go.</a:t>
            </a:r>
          </a:p>
          <a:p>
            <a:endParaRPr lang="en-US" dirty="0"/>
          </a:p>
          <a:p>
            <a:r>
              <a:rPr lang="en-US" dirty="0"/>
              <a:t>This puts it as an operating expense and not a capital expense.</a:t>
            </a:r>
          </a:p>
          <a:p>
            <a:endParaRPr lang="en-US" dirty="0"/>
          </a:p>
          <a:p>
            <a:r>
              <a:rPr lang="en-US" dirty="0"/>
              <a:t>CIOs and money people like that.</a:t>
            </a:r>
          </a:p>
        </p:txBody>
      </p:sp>
      <p:sp>
        <p:nvSpPr>
          <p:cNvPr id="3" name="Title 2"/>
          <p:cNvSpPr>
            <a:spLocks noGrp="1"/>
          </p:cNvSpPr>
          <p:nvPr>
            <p:ph type="title"/>
          </p:nvPr>
        </p:nvSpPr>
        <p:spPr/>
        <p:txBody>
          <a:bodyPr/>
          <a:lstStyle/>
          <a:p>
            <a:r>
              <a:rPr lang="en-US" dirty="0"/>
              <a:t>Software-as-a-Service</a:t>
            </a:r>
          </a:p>
        </p:txBody>
      </p:sp>
    </p:spTree>
    <p:extLst>
      <p:ext uri="{BB962C8B-B14F-4D97-AF65-F5344CB8AC3E}">
        <p14:creationId xmlns:p14="http://schemas.microsoft.com/office/powerpoint/2010/main" val="183462844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(In theory) Save on expenses of</a:t>
            </a:r>
          </a:p>
          <a:p>
            <a:endParaRPr lang="en-US" dirty="0"/>
          </a:p>
          <a:p>
            <a:pPr marL="457200" indent="-457200">
              <a:buFont typeface="Arial" charset="0"/>
              <a:buChar char="•"/>
            </a:pPr>
            <a:r>
              <a:rPr lang="en-US" dirty="0"/>
              <a:t>Licensing</a:t>
            </a:r>
          </a:p>
          <a:p>
            <a:pPr marL="457200" indent="-457200">
              <a:buFont typeface="Arial" charset="0"/>
              <a:buChar char="•"/>
            </a:pPr>
            <a:r>
              <a:rPr lang="en-US" dirty="0"/>
              <a:t>Servers</a:t>
            </a:r>
          </a:p>
          <a:p>
            <a:pPr marL="457200" indent="-457200">
              <a:buFont typeface="Arial" charset="0"/>
              <a:buChar char="•"/>
            </a:pPr>
            <a:r>
              <a:rPr lang="en-US" dirty="0"/>
              <a:t>Storage</a:t>
            </a:r>
          </a:p>
          <a:p>
            <a:pPr marL="457200" indent="-457200">
              <a:buFont typeface="Arial" charset="0"/>
              <a:buChar char="•"/>
            </a:pPr>
            <a:r>
              <a:rPr lang="en-US" dirty="0"/>
              <a:t>Network Infrastructure</a:t>
            </a:r>
          </a:p>
          <a:p>
            <a:pPr marL="457200" indent="-457200">
              <a:buFont typeface="Arial" charset="0"/>
              <a:buChar char="•"/>
            </a:pPr>
            <a:r>
              <a:rPr lang="en-US" dirty="0"/>
              <a:t>People to manage system</a:t>
            </a:r>
          </a:p>
        </p:txBody>
      </p:sp>
      <p:sp>
        <p:nvSpPr>
          <p:cNvPr id="3" name="Title 2"/>
          <p:cNvSpPr>
            <a:spLocks noGrp="1"/>
          </p:cNvSpPr>
          <p:nvPr>
            <p:ph type="title"/>
          </p:nvPr>
        </p:nvSpPr>
        <p:spPr/>
        <p:txBody>
          <a:bodyPr/>
          <a:lstStyle/>
          <a:p>
            <a:r>
              <a:rPr lang="en-US" dirty="0"/>
              <a:t>Other benefits</a:t>
            </a:r>
          </a:p>
        </p:txBody>
      </p:sp>
    </p:spTree>
    <p:extLst>
      <p:ext uri="{BB962C8B-B14F-4D97-AF65-F5344CB8AC3E}">
        <p14:creationId xmlns:p14="http://schemas.microsoft.com/office/powerpoint/2010/main" val="60851710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You are given a development platform to build applications on top of</a:t>
            </a:r>
          </a:p>
          <a:p>
            <a:endParaRPr lang="en-US" dirty="0"/>
          </a:p>
          <a:p>
            <a:r>
              <a:rPr lang="en-US" dirty="0"/>
              <a:t>Typically provided toolkits and standards for development and then the sky is the limit.</a:t>
            </a:r>
          </a:p>
          <a:p>
            <a:endParaRPr lang="en-US" dirty="0"/>
          </a:p>
          <a:p>
            <a:r>
              <a:rPr lang="en-US" dirty="0"/>
              <a:t>Think Salesforce</a:t>
            </a:r>
          </a:p>
        </p:txBody>
      </p:sp>
      <p:sp>
        <p:nvSpPr>
          <p:cNvPr id="3" name="Title 2"/>
          <p:cNvSpPr>
            <a:spLocks noGrp="1"/>
          </p:cNvSpPr>
          <p:nvPr>
            <p:ph type="title"/>
          </p:nvPr>
        </p:nvSpPr>
        <p:spPr/>
        <p:txBody>
          <a:bodyPr/>
          <a:lstStyle/>
          <a:p>
            <a:r>
              <a:rPr lang="en-US" dirty="0"/>
              <a:t>Platform-as-a-Service</a:t>
            </a:r>
          </a:p>
        </p:txBody>
      </p:sp>
    </p:spTree>
    <p:extLst>
      <p:ext uri="{BB962C8B-B14F-4D97-AF65-F5344CB8AC3E}">
        <p14:creationId xmlns:p14="http://schemas.microsoft.com/office/powerpoint/2010/main" val="15155071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B36D84-1950-6C4F-BEDC-C0CFCA3B2017}"/>
              </a:ext>
            </a:extLst>
          </p:cNvPr>
          <p:cNvSpPr>
            <a:spLocks noGrp="1"/>
          </p:cNvSpPr>
          <p:nvPr>
            <p:ph type="title"/>
          </p:nvPr>
        </p:nvSpPr>
        <p:spPr/>
        <p:txBody>
          <a:bodyPr/>
          <a:lstStyle/>
          <a:p>
            <a:r>
              <a:rPr lang="en-US" dirty="0"/>
              <a:t> </a:t>
            </a:r>
          </a:p>
        </p:txBody>
      </p:sp>
      <p:pic>
        <p:nvPicPr>
          <p:cNvPr id="4" name="Content Placeholder 4">
            <a:extLst>
              <a:ext uri="{FF2B5EF4-FFF2-40B4-BE49-F238E27FC236}">
                <a16:creationId xmlns:a16="http://schemas.microsoft.com/office/drawing/2014/main" id="{8B215ED4-89E1-2A40-9FF6-372CC4C294DC}"/>
              </a:ext>
            </a:extLst>
          </p:cNvPr>
          <p:cNvPicPr>
            <a:picLocks noGrp="1" noChangeAspect="1"/>
          </p:cNvPicPr>
          <p:nvPr>
            <p:ph idx="1"/>
          </p:nvPr>
        </p:nvPicPr>
        <p:blipFill>
          <a:blip r:embed="rId2"/>
          <a:stretch>
            <a:fillRect/>
          </a:stretch>
        </p:blipFill>
        <p:spPr>
          <a:xfrm>
            <a:off x="1601537" y="71920"/>
            <a:ext cx="5826854" cy="6664466"/>
          </a:xfrm>
        </p:spPr>
      </p:pic>
    </p:spTree>
    <p:extLst>
      <p:ext uri="{BB962C8B-B14F-4D97-AF65-F5344CB8AC3E}">
        <p14:creationId xmlns:p14="http://schemas.microsoft.com/office/powerpoint/2010/main" val="195664882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r>
              <a:rPr lang="en-US" dirty="0"/>
              <a:t>Started as an SaaS customer relationship management tool (because in house ones are $$$ and often fail to be implemented successfully.)</a:t>
            </a:r>
          </a:p>
          <a:p>
            <a:endParaRPr lang="en-US" dirty="0"/>
          </a:p>
          <a:p>
            <a:r>
              <a:rPr lang="en-US" dirty="0"/>
              <a:t>Expanded to offer a full suite of apps like Support/Trouble ticketing, HR issues, performance improvement/coaching, and tons more.</a:t>
            </a:r>
          </a:p>
          <a:p>
            <a:endParaRPr lang="en-US" dirty="0"/>
          </a:p>
          <a:p>
            <a:r>
              <a:rPr lang="en-US" dirty="0"/>
              <a:t>Plus anyone can write an app that runs on Salesforce.</a:t>
            </a:r>
          </a:p>
        </p:txBody>
      </p:sp>
      <p:sp>
        <p:nvSpPr>
          <p:cNvPr id="3" name="Title 2"/>
          <p:cNvSpPr>
            <a:spLocks noGrp="1"/>
          </p:cNvSpPr>
          <p:nvPr>
            <p:ph type="title"/>
          </p:nvPr>
        </p:nvSpPr>
        <p:spPr/>
        <p:txBody>
          <a:bodyPr/>
          <a:lstStyle/>
          <a:p>
            <a:r>
              <a:rPr lang="en-US" dirty="0"/>
              <a:t>Salesforce</a:t>
            </a:r>
          </a:p>
        </p:txBody>
      </p:sp>
    </p:spTree>
    <p:extLst>
      <p:ext uri="{BB962C8B-B14F-4D97-AF65-F5344CB8AC3E}">
        <p14:creationId xmlns:p14="http://schemas.microsoft.com/office/powerpoint/2010/main" val="78337378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Essentially a vendor provides you with virtual systems that you can install any software, OS, etc. you want and do with it as you please (within the Terms of Service)</a:t>
            </a:r>
          </a:p>
        </p:txBody>
      </p:sp>
      <p:sp>
        <p:nvSpPr>
          <p:cNvPr id="3" name="Title 2"/>
          <p:cNvSpPr>
            <a:spLocks noGrp="1"/>
          </p:cNvSpPr>
          <p:nvPr>
            <p:ph type="title"/>
          </p:nvPr>
        </p:nvSpPr>
        <p:spPr/>
        <p:txBody>
          <a:bodyPr/>
          <a:lstStyle/>
          <a:p>
            <a:r>
              <a:rPr lang="en-US" dirty="0"/>
              <a:t>Infrastructure-as-a-Service</a:t>
            </a:r>
          </a:p>
        </p:txBody>
      </p:sp>
    </p:spTree>
    <p:extLst>
      <p:ext uri="{BB962C8B-B14F-4D97-AF65-F5344CB8AC3E}">
        <p14:creationId xmlns:p14="http://schemas.microsoft.com/office/powerpoint/2010/main" val="9608819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9C041F-43BF-7840-9EA7-3911FC279D5D}"/>
              </a:ext>
            </a:extLst>
          </p:cNvPr>
          <p:cNvSpPr>
            <a:spLocks noGrp="1"/>
          </p:cNvSpPr>
          <p:nvPr>
            <p:ph type="title"/>
          </p:nvPr>
        </p:nvSpPr>
        <p:spPr/>
        <p:txBody>
          <a:bodyPr/>
          <a:lstStyle/>
          <a:p>
            <a:r>
              <a:rPr lang="en-US" dirty="0"/>
              <a:t>IaaS Players</a:t>
            </a:r>
          </a:p>
        </p:txBody>
      </p:sp>
      <p:pic>
        <p:nvPicPr>
          <p:cNvPr id="7" name="Content Placeholder 6">
            <a:extLst>
              <a:ext uri="{FF2B5EF4-FFF2-40B4-BE49-F238E27FC236}">
                <a16:creationId xmlns:a16="http://schemas.microsoft.com/office/drawing/2014/main" id="{C15E7E97-16A3-9517-AC5F-8E1E5CB5CFB4}"/>
              </a:ext>
            </a:extLst>
          </p:cNvPr>
          <p:cNvPicPr>
            <a:picLocks noGrp="1" noChangeAspect="1"/>
          </p:cNvPicPr>
          <p:nvPr>
            <p:ph idx="1"/>
          </p:nvPr>
        </p:nvPicPr>
        <p:blipFill>
          <a:blip r:embed="rId2"/>
          <a:stretch>
            <a:fillRect/>
          </a:stretch>
        </p:blipFill>
        <p:spPr>
          <a:xfrm>
            <a:off x="0" y="463078"/>
            <a:ext cx="5684683" cy="5931844"/>
          </a:xfrm>
        </p:spPr>
      </p:pic>
    </p:spTree>
    <p:extLst>
      <p:ext uri="{BB962C8B-B14F-4D97-AF65-F5344CB8AC3E}">
        <p14:creationId xmlns:p14="http://schemas.microsoft.com/office/powerpoint/2010/main" val="7216127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0" indent="-457200">
              <a:buFont typeface="Arial" charset="0"/>
              <a:buChar char="•"/>
            </a:pPr>
            <a:r>
              <a:rPr lang="en-US" dirty="0"/>
              <a:t>Public</a:t>
            </a:r>
          </a:p>
          <a:p>
            <a:pPr marL="457200" indent="-457200">
              <a:buFont typeface="Arial" charset="0"/>
              <a:buChar char="•"/>
            </a:pPr>
            <a:r>
              <a:rPr lang="en-US" dirty="0"/>
              <a:t>Private</a:t>
            </a:r>
          </a:p>
          <a:p>
            <a:pPr marL="457200" indent="-457200">
              <a:buFont typeface="Arial" charset="0"/>
              <a:buChar char="•"/>
            </a:pPr>
            <a:r>
              <a:rPr lang="en-US" dirty="0"/>
              <a:t>Hybrid</a:t>
            </a:r>
          </a:p>
          <a:p>
            <a:pPr marL="457200" indent="-457200">
              <a:buFont typeface="Arial" charset="0"/>
              <a:buChar char="•"/>
            </a:pPr>
            <a:r>
              <a:rPr lang="en-US" dirty="0"/>
              <a:t>Community</a:t>
            </a:r>
          </a:p>
          <a:p>
            <a:pPr marL="457200" indent="-457200">
              <a:buFont typeface="Arial" charset="0"/>
              <a:buChar char="•"/>
            </a:pPr>
            <a:endParaRPr lang="en-US" dirty="0"/>
          </a:p>
        </p:txBody>
      </p:sp>
      <p:sp>
        <p:nvSpPr>
          <p:cNvPr id="3" name="Title 2"/>
          <p:cNvSpPr>
            <a:spLocks noGrp="1"/>
          </p:cNvSpPr>
          <p:nvPr>
            <p:ph type="title"/>
          </p:nvPr>
        </p:nvSpPr>
        <p:spPr/>
        <p:txBody>
          <a:bodyPr/>
          <a:lstStyle/>
          <a:p>
            <a:r>
              <a:rPr lang="en-US" dirty="0"/>
              <a:t>Cloud Models</a:t>
            </a:r>
          </a:p>
        </p:txBody>
      </p:sp>
    </p:spTree>
    <p:extLst>
      <p:ext uri="{BB962C8B-B14F-4D97-AF65-F5344CB8AC3E}">
        <p14:creationId xmlns:p14="http://schemas.microsoft.com/office/powerpoint/2010/main" val="213246913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vendor offers up their computing environment to any one (the public) to use.</a:t>
            </a:r>
          </a:p>
        </p:txBody>
      </p:sp>
      <p:sp>
        <p:nvSpPr>
          <p:cNvPr id="3" name="Title 2"/>
          <p:cNvSpPr>
            <a:spLocks noGrp="1"/>
          </p:cNvSpPr>
          <p:nvPr>
            <p:ph type="title"/>
          </p:nvPr>
        </p:nvSpPr>
        <p:spPr/>
        <p:txBody>
          <a:bodyPr/>
          <a:lstStyle/>
          <a:p>
            <a:r>
              <a:rPr lang="en-US" dirty="0"/>
              <a:t>Public Cloud</a:t>
            </a:r>
          </a:p>
        </p:txBody>
      </p:sp>
    </p:spTree>
    <p:extLst>
      <p:ext uri="{BB962C8B-B14F-4D97-AF65-F5344CB8AC3E}">
        <p14:creationId xmlns:p14="http://schemas.microsoft.com/office/powerpoint/2010/main" val="35855994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An internal-to-the-organization computing environment that can be used by the organization and their customers.  Similar to a traditional IT organization but usually with some automation.</a:t>
            </a:r>
          </a:p>
        </p:txBody>
      </p:sp>
      <p:sp>
        <p:nvSpPr>
          <p:cNvPr id="3" name="Title 2"/>
          <p:cNvSpPr>
            <a:spLocks noGrp="1"/>
          </p:cNvSpPr>
          <p:nvPr>
            <p:ph type="title"/>
          </p:nvPr>
        </p:nvSpPr>
        <p:spPr/>
        <p:txBody>
          <a:bodyPr/>
          <a:lstStyle/>
          <a:p>
            <a:r>
              <a:rPr lang="en-US" dirty="0"/>
              <a:t>Private Cloud</a:t>
            </a:r>
          </a:p>
        </p:txBody>
      </p:sp>
    </p:spTree>
    <p:extLst>
      <p:ext uri="{BB962C8B-B14F-4D97-AF65-F5344CB8AC3E}">
        <p14:creationId xmlns:p14="http://schemas.microsoft.com/office/powerpoint/2010/main" val="147622745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 mix of 2 or more cloud types.</a:t>
            </a:r>
          </a:p>
          <a:p>
            <a:endParaRPr lang="en-US" dirty="0"/>
          </a:p>
          <a:p>
            <a:r>
              <a:rPr lang="en-US" dirty="0"/>
              <a:t>Ex: private cloud for most uses but on demand spikes to a public cloud vendor</a:t>
            </a:r>
          </a:p>
          <a:p>
            <a:endParaRPr lang="en-US" dirty="0"/>
          </a:p>
          <a:p>
            <a:r>
              <a:rPr lang="en-US" dirty="0"/>
              <a:t>Or public cloud for public facing web app, private cloud for sensitive internal research</a:t>
            </a:r>
          </a:p>
        </p:txBody>
      </p:sp>
      <p:sp>
        <p:nvSpPr>
          <p:cNvPr id="3" name="Title 2"/>
          <p:cNvSpPr>
            <a:spLocks noGrp="1"/>
          </p:cNvSpPr>
          <p:nvPr>
            <p:ph type="title"/>
          </p:nvPr>
        </p:nvSpPr>
        <p:spPr/>
        <p:txBody>
          <a:bodyPr/>
          <a:lstStyle/>
          <a:p>
            <a:r>
              <a:rPr lang="en-US" dirty="0"/>
              <a:t>Hybrid Cloud</a:t>
            </a:r>
          </a:p>
        </p:txBody>
      </p:sp>
    </p:spTree>
    <p:extLst>
      <p:ext uri="{BB962C8B-B14F-4D97-AF65-F5344CB8AC3E}">
        <p14:creationId xmlns:p14="http://schemas.microsoft.com/office/powerpoint/2010/main" val="107619516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r>
              <a:rPr lang="en-US" dirty="0"/>
              <a:t>Infrastructure is provided by an affinity group, different pieces owned by different organizations/people but for ”the common good.”</a:t>
            </a:r>
          </a:p>
          <a:p>
            <a:endParaRPr lang="en-US" dirty="0"/>
          </a:p>
          <a:p>
            <a:r>
              <a:rPr lang="en-US" dirty="0"/>
              <a:t>Ex: Gaming network</a:t>
            </a:r>
          </a:p>
          <a:p>
            <a:endParaRPr lang="en-US" dirty="0"/>
          </a:p>
          <a:p>
            <a:r>
              <a:rPr lang="en-US" dirty="0"/>
              <a:t>Gaming Co maintains IAM, companies/individuals maintain gaming servers, end users processing on their systems</a:t>
            </a:r>
          </a:p>
        </p:txBody>
      </p:sp>
      <p:sp>
        <p:nvSpPr>
          <p:cNvPr id="3" name="Title 2"/>
          <p:cNvSpPr>
            <a:spLocks noGrp="1"/>
          </p:cNvSpPr>
          <p:nvPr>
            <p:ph type="title"/>
          </p:nvPr>
        </p:nvSpPr>
        <p:spPr/>
        <p:txBody>
          <a:bodyPr/>
          <a:lstStyle/>
          <a:p>
            <a:r>
              <a:rPr lang="en-US" dirty="0"/>
              <a:t>Community Cloud</a:t>
            </a:r>
          </a:p>
        </p:txBody>
      </p:sp>
    </p:spTree>
    <p:extLst>
      <p:ext uri="{BB962C8B-B14F-4D97-AF65-F5344CB8AC3E}">
        <p14:creationId xmlns:p14="http://schemas.microsoft.com/office/powerpoint/2010/main" val="150487992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Ex: A college conference</a:t>
            </a:r>
          </a:p>
          <a:p>
            <a:endParaRPr lang="en-US" dirty="0"/>
          </a:p>
          <a:p>
            <a:r>
              <a:rPr lang="en-US" dirty="0"/>
              <a:t>The conference made up of a number of schools pool their resources to build a “cloud” environment</a:t>
            </a:r>
          </a:p>
          <a:p>
            <a:endParaRPr lang="en-US" dirty="0"/>
          </a:p>
          <a:p>
            <a:r>
              <a:rPr lang="en-US" dirty="0"/>
              <a:t>Economy of scale</a:t>
            </a:r>
          </a:p>
        </p:txBody>
      </p:sp>
      <p:sp>
        <p:nvSpPr>
          <p:cNvPr id="3" name="Title 2"/>
          <p:cNvSpPr>
            <a:spLocks noGrp="1"/>
          </p:cNvSpPr>
          <p:nvPr>
            <p:ph type="title"/>
          </p:nvPr>
        </p:nvSpPr>
        <p:spPr/>
        <p:txBody>
          <a:bodyPr/>
          <a:lstStyle/>
          <a:p>
            <a:r>
              <a:rPr lang="en-US" dirty="0"/>
              <a:t>Community Cloud</a:t>
            </a:r>
          </a:p>
        </p:txBody>
      </p:sp>
    </p:spTree>
    <p:extLst>
      <p:ext uri="{BB962C8B-B14F-4D97-AF65-F5344CB8AC3E}">
        <p14:creationId xmlns:p14="http://schemas.microsoft.com/office/powerpoint/2010/main" val="16936186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 I think this is a stretch but CCSP (and CISSP) books talk about it so it’s wise to know it is there.</a:t>
            </a:r>
          </a:p>
          <a:p>
            <a:endParaRPr lang="en-US" dirty="0"/>
          </a:p>
          <a:p>
            <a:r>
              <a:rPr lang="en-US" dirty="0"/>
              <a:t>In most environments all you’ll deal with is public, private, and hybrid.</a:t>
            </a:r>
          </a:p>
        </p:txBody>
      </p:sp>
      <p:sp>
        <p:nvSpPr>
          <p:cNvPr id="3" name="Title 2"/>
          <p:cNvSpPr>
            <a:spLocks noGrp="1"/>
          </p:cNvSpPr>
          <p:nvPr>
            <p:ph type="title"/>
          </p:nvPr>
        </p:nvSpPr>
        <p:spPr/>
        <p:txBody>
          <a:bodyPr/>
          <a:lstStyle/>
          <a:p>
            <a:r>
              <a:rPr lang="en-US" dirty="0"/>
              <a:t>Community Cloud</a:t>
            </a:r>
          </a:p>
        </p:txBody>
      </p:sp>
    </p:spTree>
    <p:extLst>
      <p:ext uri="{BB962C8B-B14F-4D97-AF65-F5344CB8AC3E}">
        <p14:creationId xmlns:p14="http://schemas.microsoft.com/office/powerpoint/2010/main" val="12579790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Wednesday  4pm – 6:40pm</a:t>
            </a:r>
          </a:p>
          <a:p>
            <a:endParaRPr lang="en-US" dirty="0"/>
          </a:p>
          <a:p>
            <a:r>
              <a:rPr lang="en-US" dirty="0"/>
              <a:t>August 31</a:t>
            </a:r>
            <a:r>
              <a:rPr lang="en-US" baseline="30000" dirty="0"/>
              <a:t>st</a:t>
            </a:r>
            <a:r>
              <a:rPr lang="en-US" dirty="0"/>
              <a:t> – December 7th</a:t>
            </a:r>
          </a:p>
        </p:txBody>
      </p:sp>
      <p:sp>
        <p:nvSpPr>
          <p:cNvPr id="3" name="Title 2"/>
          <p:cNvSpPr>
            <a:spLocks noGrp="1"/>
          </p:cNvSpPr>
          <p:nvPr>
            <p:ph type="title"/>
          </p:nvPr>
        </p:nvSpPr>
        <p:spPr/>
        <p:txBody>
          <a:bodyPr/>
          <a:lstStyle/>
          <a:p>
            <a:r>
              <a:rPr lang="en-US" dirty="0"/>
              <a:t>Course schedule</a:t>
            </a:r>
          </a:p>
        </p:txBody>
      </p:sp>
    </p:spTree>
    <p:extLst>
      <p:ext uri="{BB962C8B-B14F-4D97-AF65-F5344CB8AC3E}">
        <p14:creationId xmlns:p14="http://schemas.microsoft.com/office/powerpoint/2010/main" val="26566570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0" indent="-457200">
              <a:buFont typeface="Arial" charset="0"/>
              <a:buChar char="•"/>
            </a:pPr>
            <a:r>
              <a:rPr lang="en-US" dirty="0"/>
              <a:t>Reducing capital expenses</a:t>
            </a:r>
          </a:p>
          <a:p>
            <a:pPr marL="457200" indent="-457200">
              <a:buFont typeface="Arial" charset="0"/>
              <a:buChar char="•"/>
            </a:pPr>
            <a:r>
              <a:rPr lang="en-US" dirty="0"/>
              <a:t>Reducing personal costs</a:t>
            </a:r>
          </a:p>
          <a:p>
            <a:pPr marL="457200" indent="-457200">
              <a:buFont typeface="Arial" charset="0"/>
              <a:buChar char="•"/>
            </a:pPr>
            <a:r>
              <a:rPr lang="en-US" dirty="0"/>
              <a:t>Reducing operational costs</a:t>
            </a:r>
          </a:p>
          <a:p>
            <a:pPr marL="457200" indent="-457200">
              <a:buFont typeface="Arial" charset="0"/>
              <a:buChar char="•"/>
            </a:pPr>
            <a:r>
              <a:rPr lang="en-US" dirty="0"/>
              <a:t>Transferring (some) regulatory costs</a:t>
            </a:r>
          </a:p>
        </p:txBody>
      </p:sp>
      <p:sp>
        <p:nvSpPr>
          <p:cNvPr id="3" name="Title 2"/>
          <p:cNvSpPr>
            <a:spLocks noGrp="1"/>
          </p:cNvSpPr>
          <p:nvPr>
            <p:ph type="title"/>
          </p:nvPr>
        </p:nvSpPr>
        <p:spPr/>
        <p:txBody>
          <a:bodyPr/>
          <a:lstStyle/>
          <a:p>
            <a:r>
              <a:rPr lang="en-US" dirty="0"/>
              <a:t>Benefits of the Cloud</a:t>
            </a:r>
          </a:p>
        </p:txBody>
      </p:sp>
    </p:spTree>
    <p:extLst>
      <p:ext uri="{BB962C8B-B14F-4D97-AF65-F5344CB8AC3E}">
        <p14:creationId xmlns:p14="http://schemas.microsoft.com/office/powerpoint/2010/main" val="74844041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No need to purchase systems, network gear, racks, buildings, etc. to cover your peak usage (that may only happen once a year for a few days and the rest of the time is idle)</a:t>
            </a:r>
          </a:p>
        </p:txBody>
      </p:sp>
      <p:sp>
        <p:nvSpPr>
          <p:cNvPr id="3" name="Title 2"/>
          <p:cNvSpPr>
            <a:spLocks noGrp="1"/>
          </p:cNvSpPr>
          <p:nvPr>
            <p:ph type="title"/>
          </p:nvPr>
        </p:nvSpPr>
        <p:spPr/>
        <p:txBody>
          <a:bodyPr>
            <a:normAutofit/>
          </a:bodyPr>
          <a:lstStyle/>
          <a:p>
            <a:r>
              <a:rPr lang="en-US" dirty="0"/>
              <a:t>Reducing capital expenses</a:t>
            </a:r>
          </a:p>
        </p:txBody>
      </p:sp>
      <p:pic>
        <p:nvPicPr>
          <p:cNvPr id="5" name="Picture 4">
            <a:extLst>
              <a:ext uri="{FF2B5EF4-FFF2-40B4-BE49-F238E27FC236}">
                <a16:creationId xmlns:a16="http://schemas.microsoft.com/office/drawing/2014/main" id="{9525CB46-562E-5089-4E99-111D7E229B4A}"/>
              </a:ext>
            </a:extLst>
          </p:cNvPr>
          <p:cNvPicPr>
            <a:picLocks noChangeAspect="1"/>
          </p:cNvPicPr>
          <p:nvPr/>
        </p:nvPicPr>
        <p:blipFill>
          <a:blip r:embed="rId2"/>
          <a:stretch>
            <a:fillRect/>
          </a:stretch>
        </p:blipFill>
        <p:spPr>
          <a:xfrm>
            <a:off x="4176584" y="3969111"/>
            <a:ext cx="4967416" cy="2888889"/>
          </a:xfrm>
          <a:prstGeom prst="rect">
            <a:avLst/>
          </a:prstGeom>
        </p:spPr>
      </p:pic>
    </p:spTree>
    <p:extLst>
      <p:ext uri="{BB962C8B-B14F-4D97-AF65-F5344CB8AC3E}">
        <p14:creationId xmlns:p14="http://schemas.microsoft.com/office/powerpoint/2010/main" val="120090241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Less on-</a:t>
            </a:r>
            <a:r>
              <a:rPr lang="en-US" dirty="0" err="1"/>
              <a:t>prem</a:t>
            </a:r>
            <a:r>
              <a:rPr lang="en-US" dirty="0"/>
              <a:t> systems = less IT people needed on-</a:t>
            </a:r>
            <a:r>
              <a:rPr lang="en-US" dirty="0" err="1"/>
              <a:t>prem</a:t>
            </a:r>
            <a:r>
              <a:rPr lang="en-US" dirty="0"/>
              <a:t> *</a:t>
            </a:r>
          </a:p>
          <a:p>
            <a:endParaRPr lang="en-US" dirty="0"/>
          </a:p>
          <a:p>
            <a:endParaRPr lang="en-US" dirty="0"/>
          </a:p>
          <a:p>
            <a:r>
              <a:rPr lang="en-US" b="1" dirty="0"/>
              <a:t>* IN THEORY</a:t>
            </a:r>
          </a:p>
        </p:txBody>
      </p:sp>
      <p:sp>
        <p:nvSpPr>
          <p:cNvPr id="3" name="Title 2"/>
          <p:cNvSpPr>
            <a:spLocks noGrp="1"/>
          </p:cNvSpPr>
          <p:nvPr>
            <p:ph type="title"/>
          </p:nvPr>
        </p:nvSpPr>
        <p:spPr/>
        <p:txBody>
          <a:bodyPr/>
          <a:lstStyle/>
          <a:p>
            <a:r>
              <a:rPr lang="en-US" dirty="0"/>
              <a:t>Reducing personal costs</a:t>
            </a:r>
          </a:p>
        </p:txBody>
      </p:sp>
    </p:spTree>
    <p:extLst>
      <p:ext uri="{BB962C8B-B14F-4D97-AF65-F5344CB8AC3E}">
        <p14:creationId xmlns:p14="http://schemas.microsoft.com/office/powerpoint/2010/main" val="197296957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Costs are lumped in with the flat-rate cost of the cloud contract so no longer have to plan for unexpected costs related to:</a:t>
            </a:r>
          </a:p>
          <a:p>
            <a:endParaRPr lang="en-US" dirty="0"/>
          </a:p>
          <a:p>
            <a:pPr marL="457200" indent="-457200">
              <a:buFont typeface="Arial" charset="0"/>
              <a:buChar char="•"/>
            </a:pPr>
            <a:r>
              <a:rPr lang="en-US" dirty="0"/>
              <a:t>Scheduled updates</a:t>
            </a:r>
          </a:p>
          <a:p>
            <a:pPr marL="457200" indent="-457200">
              <a:buFont typeface="Arial" charset="0"/>
              <a:buChar char="•"/>
            </a:pPr>
            <a:r>
              <a:rPr lang="en-US" dirty="0"/>
              <a:t>Emergency response</a:t>
            </a:r>
          </a:p>
          <a:p>
            <a:pPr marL="457200" indent="-457200">
              <a:buFont typeface="Arial" charset="0"/>
              <a:buChar char="•"/>
            </a:pPr>
            <a:r>
              <a:rPr lang="en-US" dirty="0"/>
              <a:t>…</a:t>
            </a:r>
          </a:p>
          <a:p>
            <a:endParaRPr lang="en-US" dirty="0"/>
          </a:p>
        </p:txBody>
      </p:sp>
      <p:sp>
        <p:nvSpPr>
          <p:cNvPr id="3" name="Title 2"/>
          <p:cNvSpPr>
            <a:spLocks noGrp="1"/>
          </p:cNvSpPr>
          <p:nvPr>
            <p:ph type="title"/>
          </p:nvPr>
        </p:nvSpPr>
        <p:spPr/>
        <p:txBody>
          <a:bodyPr>
            <a:normAutofit/>
          </a:bodyPr>
          <a:lstStyle/>
          <a:p>
            <a:r>
              <a:rPr lang="en-US" dirty="0"/>
              <a:t>Reducing operational costs</a:t>
            </a:r>
          </a:p>
        </p:txBody>
      </p:sp>
    </p:spTree>
    <p:extLst>
      <p:ext uri="{BB962C8B-B14F-4D97-AF65-F5344CB8AC3E}">
        <p14:creationId xmlns:p14="http://schemas.microsoft.com/office/powerpoint/2010/main" val="49894273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a:t>Cloud provider may offer services/systems that meet regulatory compliance (PCI, </a:t>
            </a:r>
            <a:r>
              <a:rPr lang="en-US" dirty="0" err="1"/>
              <a:t>FedRAMP</a:t>
            </a:r>
            <a:r>
              <a:rPr lang="en-US" dirty="0"/>
              <a:t>, </a:t>
            </a:r>
            <a:r>
              <a:rPr lang="en-US" dirty="0" err="1"/>
              <a:t>etc</a:t>
            </a:r>
            <a:r>
              <a:rPr lang="en-US" dirty="0"/>
              <a:t>)</a:t>
            </a:r>
          </a:p>
          <a:p>
            <a:endParaRPr lang="en-US" dirty="0"/>
          </a:p>
          <a:p>
            <a:r>
              <a:rPr lang="en-US" dirty="0"/>
              <a:t>Provider has set of controls that offer a turn key solution to your cloud environment.</a:t>
            </a:r>
          </a:p>
          <a:p>
            <a:endParaRPr lang="en-US" dirty="0"/>
          </a:p>
          <a:p>
            <a:r>
              <a:rPr lang="en-US" b="1" dirty="0"/>
              <a:t>Risk/liability is still not transferred, you’re still on the hook for PII breaches</a:t>
            </a:r>
          </a:p>
        </p:txBody>
      </p:sp>
      <p:sp>
        <p:nvSpPr>
          <p:cNvPr id="3" name="Title 2"/>
          <p:cNvSpPr>
            <a:spLocks noGrp="1"/>
          </p:cNvSpPr>
          <p:nvPr>
            <p:ph type="title"/>
          </p:nvPr>
        </p:nvSpPr>
        <p:spPr/>
        <p:txBody>
          <a:bodyPr>
            <a:normAutofit fontScale="90000"/>
          </a:bodyPr>
          <a:lstStyle/>
          <a:p>
            <a:r>
              <a:rPr lang="en-US" dirty="0"/>
              <a:t>Transferring (some) regulatory costs</a:t>
            </a:r>
          </a:p>
        </p:txBody>
      </p:sp>
    </p:spTree>
    <p:extLst>
      <p:ext uri="{BB962C8B-B14F-4D97-AF65-F5344CB8AC3E}">
        <p14:creationId xmlns:p14="http://schemas.microsoft.com/office/powerpoint/2010/main" val="165786153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04AAC3E-CA54-6246-95AC-0A18738D1055}"/>
              </a:ext>
            </a:extLst>
          </p:cNvPr>
          <p:cNvSpPr>
            <a:spLocks noGrp="1"/>
          </p:cNvSpPr>
          <p:nvPr>
            <p:ph idx="1"/>
          </p:nvPr>
        </p:nvSpPr>
        <p:spPr/>
        <p:txBody>
          <a:bodyPr>
            <a:normAutofit/>
          </a:bodyPr>
          <a:lstStyle/>
          <a:p>
            <a:pPr algn="ctr"/>
            <a:r>
              <a:rPr lang="en-US" sz="4000" dirty="0"/>
              <a:t>If there is a breach of your cloud environment and PII is disclosed your company is the one that will be getting the bad PR, not the cloud provider.</a:t>
            </a:r>
          </a:p>
        </p:txBody>
      </p:sp>
      <p:sp>
        <p:nvSpPr>
          <p:cNvPr id="3" name="Title 2">
            <a:extLst>
              <a:ext uri="{FF2B5EF4-FFF2-40B4-BE49-F238E27FC236}">
                <a16:creationId xmlns:a16="http://schemas.microsoft.com/office/drawing/2014/main" id="{2025AD22-D3EF-454A-90A0-CF52FF7D6019}"/>
              </a:ext>
            </a:extLst>
          </p:cNvPr>
          <p:cNvSpPr>
            <a:spLocks noGrp="1"/>
          </p:cNvSpPr>
          <p:nvPr>
            <p:ph type="title"/>
          </p:nvPr>
        </p:nvSpPr>
        <p:spPr/>
        <p:txBody>
          <a:bodyPr/>
          <a:lstStyle/>
          <a:p>
            <a:r>
              <a:rPr lang="en-US" dirty="0"/>
              <a:t>Remember</a:t>
            </a:r>
          </a:p>
        </p:txBody>
      </p:sp>
    </p:spTree>
    <p:extLst>
      <p:ext uri="{BB962C8B-B14F-4D97-AF65-F5344CB8AC3E}">
        <p14:creationId xmlns:p14="http://schemas.microsoft.com/office/powerpoint/2010/main" val="56718169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457200" indent="-457200">
              <a:buFont typeface="Arial" panose="020B0604020202020204" pitchFamily="34" charset="0"/>
              <a:buChar char="•"/>
            </a:pPr>
            <a:r>
              <a:rPr lang="en-US" dirty="0"/>
              <a:t>Virtualization</a:t>
            </a:r>
          </a:p>
          <a:p>
            <a:pPr marL="457200" indent="-457200">
              <a:buFont typeface="Arial" panose="020B0604020202020204" pitchFamily="34" charset="0"/>
              <a:buChar char="•"/>
            </a:pPr>
            <a:r>
              <a:rPr lang="en-US" dirty="0"/>
              <a:t>Sensitive Data</a:t>
            </a:r>
          </a:p>
          <a:p>
            <a:pPr marL="457200" indent="-457200">
              <a:buFont typeface="Arial" panose="020B0604020202020204" pitchFamily="34" charset="0"/>
              <a:buChar char="•"/>
            </a:pPr>
            <a:r>
              <a:rPr lang="en-US" dirty="0"/>
              <a:t>Encryption</a:t>
            </a:r>
          </a:p>
          <a:p>
            <a:pPr marL="457200" indent="-457200">
              <a:buFont typeface="Arial" panose="020B0604020202020204" pitchFamily="34" charset="0"/>
              <a:buChar char="•"/>
            </a:pPr>
            <a:r>
              <a:rPr lang="en-US" dirty="0"/>
              <a:t>Auditing and Compliance</a:t>
            </a:r>
          </a:p>
        </p:txBody>
      </p:sp>
      <p:sp>
        <p:nvSpPr>
          <p:cNvPr id="3" name="Title 2"/>
          <p:cNvSpPr>
            <a:spLocks noGrp="1"/>
          </p:cNvSpPr>
          <p:nvPr>
            <p:ph type="title"/>
          </p:nvPr>
        </p:nvSpPr>
        <p:spPr/>
        <p:txBody>
          <a:bodyPr/>
          <a:lstStyle/>
          <a:p>
            <a:r>
              <a:rPr lang="en-US" dirty="0"/>
              <a:t>Core Concepts of Cloud</a:t>
            </a:r>
          </a:p>
        </p:txBody>
      </p:sp>
    </p:spTree>
    <p:extLst>
      <p:ext uri="{BB962C8B-B14F-4D97-AF65-F5344CB8AC3E}">
        <p14:creationId xmlns:p14="http://schemas.microsoft.com/office/powerpoint/2010/main" val="53027766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EC6F20E-790E-8D47-AAF1-63338856264E}"/>
              </a:ext>
            </a:extLst>
          </p:cNvPr>
          <p:cNvSpPr>
            <a:spLocks noGrp="1"/>
          </p:cNvSpPr>
          <p:nvPr>
            <p:ph idx="1"/>
          </p:nvPr>
        </p:nvSpPr>
        <p:spPr/>
        <p:txBody>
          <a:bodyPr>
            <a:normAutofit fontScale="92500" lnSpcReduction="10000"/>
          </a:bodyPr>
          <a:lstStyle/>
          <a:p>
            <a:r>
              <a:rPr lang="en-US" dirty="0"/>
              <a:t>Virtualization is what makes the cloud work and makes it economically viable.</a:t>
            </a:r>
          </a:p>
          <a:p>
            <a:endParaRPr lang="en-US" dirty="0"/>
          </a:p>
          <a:p>
            <a:r>
              <a:rPr lang="en-US" dirty="0"/>
              <a:t>It allows providers to deploy physical systems and allow customers to use part of them (virtually) without an extended spin up/down process.</a:t>
            </a:r>
          </a:p>
          <a:p>
            <a:endParaRPr lang="en-US" dirty="0"/>
          </a:p>
          <a:p>
            <a:r>
              <a:rPr lang="en-US" dirty="0"/>
              <a:t>To the user there is no difference between a physical and a virtual system.</a:t>
            </a:r>
          </a:p>
        </p:txBody>
      </p:sp>
      <p:sp>
        <p:nvSpPr>
          <p:cNvPr id="3" name="Title 2">
            <a:extLst>
              <a:ext uri="{FF2B5EF4-FFF2-40B4-BE49-F238E27FC236}">
                <a16:creationId xmlns:a16="http://schemas.microsoft.com/office/drawing/2014/main" id="{74213A79-91D7-3849-B345-A0BEC0713DBC}"/>
              </a:ext>
            </a:extLst>
          </p:cNvPr>
          <p:cNvSpPr>
            <a:spLocks noGrp="1"/>
          </p:cNvSpPr>
          <p:nvPr>
            <p:ph type="title"/>
          </p:nvPr>
        </p:nvSpPr>
        <p:spPr/>
        <p:txBody>
          <a:bodyPr>
            <a:normAutofit/>
          </a:bodyPr>
          <a:lstStyle/>
          <a:p>
            <a:r>
              <a:rPr lang="en-US" dirty="0"/>
              <a:t>Virtualization</a:t>
            </a:r>
          </a:p>
        </p:txBody>
      </p:sp>
    </p:spTree>
    <p:extLst>
      <p:ext uri="{BB962C8B-B14F-4D97-AF65-F5344CB8AC3E}">
        <p14:creationId xmlns:p14="http://schemas.microsoft.com/office/powerpoint/2010/main" val="68348288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151E04-D6C8-174D-99D0-9C8053C3FAB9}"/>
              </a:ext>
            </a:extLst>
          </p:cNvPr>
          <p:cNvSpPr>
            <a:spLocks noGrp="1"/>
          </p:cNvSpPr>
          <p:nvPr>
            <p:ph idx="1"/>
          </p:nvPr>
        </p:nvSpPr>
        <p:spPr/>
        <p:txBody>
          <a:bodyPr/>
          <a:lstStyle/>
          <a:p>
            <a:r>
              <a:rPr lang="en-US" dirty="0"/>
              <a:t>To the provider a VM is just a file, multiple VMs can run on a physical server and they are isolated from one another.</a:t>
            </a:r>
          </a:p>
          <a:p>
            <a:endParaRPr lang="en-US" dirty="0"/>
          </a:p>
          <a:p>
            <a:r>
              <a:rPr lang="en-US" dirty="0"/>
              <a:t>Many different options here – VMWare, Hyper V (Azure), KVM (AWS), Zen (AWS)</a:t>
            </a:r>
          </a:p>
        </p:txBody>
      </p:sp>
      <p:sp>
        <p:nvSpPr>
          <p:cNvPr id="3" name="Title 2">
            <a:extLst>
              <a:ext uri="{FF2B5EF4-FFF2-40B4-BE49-F238E27FC236}">
                <a16:creationId xmlns:a16="http://schemas.microsoft.com/office/drawing/2014/main" id="{20C415D7-5B09-544A-B879-308CDA3184B4}"/>
              </a:ext>
            </a:extLst>
          </p:cNvPr>
          <p:cNvSpPr>
            <a:spLocks noGrp="1"/>
          </p:cNvSpPr>
          <p:nvPr>
            <p:ph type="title"/>
          </p:nvPr>
        </p:nvSpPr>
        <p:spPr/>
        <p:txBody>
          <a:bodyPr/>
          <a:lstStyle/>
          <a:p>
            <a:r>
              <a:rPr lang="en-US" dirty="0"/>
              <a:t>Virtualization</a:t>
            </a:r>
          </a:p>
        </p:txBody>
      </p:sp>
    </p:spTree>
    <p:extLst>
      <p:ext uri="{BB962C8B-B14F-4D97-AF65-F5344CB8AC3E}">
        <p14:creationId xmlns:p14="http://schemas.microsoft.com/office/powerpoint/2010/main" val="173126439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7D1378C-09FF-5048-988B-1B394D7BE26F}"/>
              </a:ext>
            </a:extLst>
          </p:cNvPr>
          <p:cNvSpPr>
            <a:spLocks noGrp="1"/>
          </p:cNvSpPr>
          <p:nvPr>
            <p:ph idx="1"/>
          </p:nvPr>
        </p:nvSpPr>
        <p:spPr/>
        <p:txBody>
          <a:bodyPr/>
          <a:lstStyle/>
          <a:p>
            <a:r>
              <a:rPr lang="en-US" dirty="0"/>
              <a:t>Every organization has their own risk tolerance and desires confidentiality.</a:t>
            </a:r>
          </a:p>
          <a:p>
            <a:endParaRPr lang="en-US" dirty="0"/>
          </a:p>
          <a:p>
            <a:r>
              <a:rPr lang="en-US" dirty="0"/>
              <a:t>Cloud provider should offer options to allow customer to categorize their data by sensitivity and provide controls to protect said data. </a:t>
            </a:r>
          </a:p>
        </p:txBody>
      </p:sp>
      <p:sp>
        <p:nvSpPr>
          <p:cNvPr id="3" name="Title 2">
            <a:extLst>
              <a:ext uri="{FF2B5EF4-FFF2-40B4-BE49-F238E27FC236}">
                <a16:creationId xmlns:a16="http://schemas.microsoft.com/office/drawing/2014/main" id="{CD467F09-DE9F-FC4D-84E3-F60B48989DD4}"/>
              </a:ext>
            </a:extLst>
          </p:cNvPr>
          <p:cNvSpPr>
            <a:spLocks noGrp="1"/>
          </p:cNvSpPr>
          <p:nvPr>
            <p:ph type="title"/>
          </p:nvPr>
        </p:nvSpPr>
        <p:spPr/>
        <p:txBody>
          <a:bodyPr>
            <a:normAutofit/>
          </a:bodyPr>
          <a:lstStyle/>
          <a:p>
            <a:r>
              <a:rPr lang="en-US" dirty="0"/>
              <a:t>Sensitive Data</a:t>
            </a:r>
          </a:p>
        </p:txBody>
      </p:sp>
    </p:spTree>
    <p:extLst>
      <p:ext uri="{BB962C8B-B14F-4D97-AF65-F5344CB8AC3E}">
        <p14:creationId xmlns:p14="http://schemas.microsoft.com/office/powerpoint/2010/main" val="4200153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Have the slides as the primary focus when watching live/on demand recordings.</a:t>
            </a:r>
          </a:p>
        </p:txBody>
      </p:sp>
      <p:sp>
        <p:nvSpPr>
          <p:cNvPr id="3" name="Title 2"/>
          <p:cNvSpPr>
            <a:spLocks noGrp="1"/>
          </p:cNvSpPr>
          <p:nvPr>
            <p:ph type="title"/>
          </p:nvPr>
        </p:nvSpPr>
        <p:spPr/>
        <p:txBody>
          <a:bodyPr>
            <a:normAutofit fontScale="90000"/>
          </a:bodyPr>
          <a:lstStyle/>
          <a:p>
            <a:r>
              <a:rPr lang="en-US" dirty="0"/>
              <a:t>For those playing the home game</a:t>
            </a:r>
            <a:r>
              <a:rPr lang="mr-IN" dirty="0"/>
              <a:t>…</a:t>
            </a:r>
            <a:endParaRPr lang="en-US" dirty="0"/>
          </a:p>
        </p:txBody>
      </p:sp>
    </p:spTree>
    <p:extLst>
      <p:ext uri="{BB962C8B-B14F-4D97-AF65-F5344CB8AC3E}">
        <p14:creationId xmlns:p14="http://schemas.microsoft.com/office/powerpoint/2010/main" val="42503543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6A9DBC1-AF3C-C846-ADA0-53AE94D635DF}"/>
              </a:ext>
            </a:extLst>
          </p:cNvPr>
          <p:cNvSpPr>
            <a:spLocks noGrp="1"/>
          </p:cNvSpPr>
          <p:nvPr>
            <p:ph idx="1"/>
          </p:nvPr>
        </p:nvSpPr>
        <p:spPr/>
        <p:txBody>
          <a:bodyPr>
            <a:normAutofit lnSpcReduction="10000"/>
          </a:bodyPr>
          <a:lstStyle/>
          <a:p>
            <a:r>
              <a:rPr lang="en-US" dirty="0"/>
              <a:t>Offers customers some assurance that only properly authorized people can access their data.  This can be visible or invisible to the user (if invisible noted in a contract or SOC-II report.)</a:t>
            </a:r>
          </a:p>
          <a:p>
            <a:endParaRPr lang="en-US" dirty="0"/>
          </a:p>
          <a:p>
            <a:r>
              <a:rPr lang="en-US" dirty="0"/>
              <a:t>This applies to data at rest and data in transit.</a:t>
            </a:r>
          </a:p>
          <a:p>
            <a:endParaRPr lang="en-US" dirty="0"/>
          </a:p>
          <a:p>
            <a:r>
              <a:rPr lang="en-US" dirty="0"/>
              <a:t>This is still often left to the customer to perform.</a:t>
            </a:r>
          </a:p>
        </p:txBody>
      </p:sp>
      <p:sp>
        <p:nvSpPr>
          <p:cNvPr id="3" name="Title 2">
            <a:extLst>
              <a:ext uri="{FF2B5EF4-FFF2-40B4-BE49-F238E27FC236}">
                <a16:creationId xmlns:a16="http://schemas.microsoft.com/office/drawing/2014/main" id="{6C983C8A-68D1-F84F-80A7-730D6C5CF3F4}"/>
              </a:ext>
            </a:extLst>
          </p:cNvPr>
          <p:cNvSpPr>
            <a:spLocks noGrp="1"/>
          </p:cNvSpPr>
          <p:nvPr>
            <p:ph type="title"/>
          </p:nvPr>
        </p:nvSpPr>
        <p:spPr/>
        <p:txBody>
          <a:bodyPr>
            <a:normAutofit/>
          </a:bodyPr>
          <a:lstStyle/>
          <a:p>
            <a:r>
              <a:rPr lang="en-US" dirty="0"/>
              <a:t>Encryption</a:t>
            </a:r>
          </a:p>
        </p:txBody>
      </p:sp>
    </p:spTree>
    <p:extLst>
      <p:ext uri="{BB962C8B-B14F-4D97-AF65-F5344CB8AC3E}">
        <p14:creationId xmlns:p14="http://schemas.microsoft.com/office/powerpoint/2010/main" val="183185213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FC1E29B-5AFD-0348-98E3-229E0EB908AA}"/>
              </a:ext>
            </a:extLst>
          </p:cNvPr>
          <p:cNvSpPr>
            <a:spLocks noGrp="1"/>
          </p:cNvSpPr>
          <p:nvPr>
            <p:ph idx="1"/>
          </p:nvPr>
        </p:nvSpPr>
        <p:spPr/>
        <p:txBody>
          <a:bodyPr>
            <a:normAutofit fontScale="92500"/>
          </a:bodyPr>
          <a:lstStyle/>
          <a:p>
            <a:r>
              <a:rPr lang="en-US"/>
              <a:t>Allowing the customer to log every action in their environment so they can audit their use and access to data is key.</a:t>
            </a:r>
          </a:p>
          <a:p>
            <a:endParaRPr lang="en-US"/>
          </a:p>
          <a:p>
            <a:r>
              <a:rPr lang="en-US" dirty="0"/>
              <a:t>Going to a provider’s physical location for an audit is pretty much impossible.  Industry standard methods to demonstration compliance by the provider (ex SOC-II Type 2 or SOC-III reports) are needed here.</a:t>
            </a:r>
          </a:p>
          <a:p>
            <a:endParaRPr lang="en-US" dirty="0"/>
          </a:p>
        </p:txBody>
      </p:sp>
      <p:sp>
        <p:nvSpPr>
          <p:cNvPr id="3" name="Title 2">
            <a:extLst>
              <a:ext uri="{FF2B5EF4-FFF2-40B4-BE49-F238E27FC236}">
                <a16:creationId xmlns:a16="http://schemas.microsoft.com/office/drawing/2014/main" id="{B4FB0DF9-946A-CC4A-ABE9-DAAC01D4DE04}"/>
              </a:ext>
            </a:extLst>
          </p:cNvPr>
          <p:cNvSpPr>
            <a:spLocks noGrp="1"/>
          </p:cNvSpPr>
          <p:nvPr>
            <p:ph type="title"/>
          </p:nvPr>
        </p:nvSpPr>
        <p:spPr/>
        <p:txBody>
          <a:bodyPr/>
          <a:lstStyle/>
          <a:p>
            <a:r>
              <a:rPr lang="en-US" dirty="0"/>
              <a:t>Auditing and Compliance</a:t>
            </a:r>
          </a:p>
        </p:txBody>
      </p:sp>
    </p:spTree>
    <p:extLst>
      <p:ext uri="{BB962C8B-B14F-4D97-AF65-F5344CB8AC3E}">
        <p14:creationId xmlns:p14="http://schemas.microsoft.com/office/powerpoint/2010/main" val="353221434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68265E-9C5B-C64E-AB6A-81AEB7B12D9B}"/>
              </a:ext>
            </a:extLst>
          </p:cNvPr>
          <p:cNvSpPr>
            <a:spLocks noGrp="1"/>
          </p:cNvSpPr>
          <p:nvPr>
            <p:ph idx="1"/>
          </p:nvPr>
        </p:nvSpPr>
        <p:spPr/>
        <p:txBody>
          <a:bodyPr/>
          <a:lstStyle/>
          <a:p>
            <a:r>
              <a:rPr lang="en-US" dirty="0"/>
              <a:t>Complying with regulatory requirements (PCI DSS, GLBA, HIPAA, </a:t>
            </a:r>
            <a:r>
              <a:rPr lang="en-US" dirty="0" err="1"/>
              <a:t>etc</a:t>
            </a:r>
            <a:r>
              <a:rPr lang="en-US" dirty="0"/>
              <a:t>) is </a:t>
            </a:r>
            <a:r>
              <a:rPr lang="en-US" b="1" dirty="0"/>
              <a:t>really</a:t>
            </a:r>
            <a:r>
              <a:rPr lang="en-US" dirty="0"/>
              <a:t> hard.  Providers who can offer a solution to compliance requirements in an easy to use method with a tested control set and procedures will be very popular.</a:t>
            </a:r>
          </a:p>
        </p:txBody>
      </p:sp>
      <p:sp>
        <p:nvSpPr>
          <p:cNvPr id="3" name="Title 2">
            <a:extLst>
              <a:ext uri="{FF2B5EF4-FFF2-40B4-BE49-F238E27FC236}">
                <a16:creationId xmlns:a16="http://schemas.microsoft.com/office/drawing/2014/main" id="{5C02E280-D1CE-654F-910B-FAF0B5A2EEB1}"/>
              </a:ext>
            </a:extLst>
          </p:cNvPr>
          <p:cNvSpPr>
            <a:spLocks noGrp="1"/>
          </p:cNvSpPr>
          <p:nvPr>
            <p:ph type="title"/>
          </p:nvPr>
        </p:nvSpPr>
        <p:spPr/>
        <p:txBody>
          <a:bodyPr>
            <a:normAutofit/>
          </a:bodyPr>
          <a:lstStyle/>
          <a:p>
            <a:r>
              <a:rPr lang="en-US" dirty="0"/>
              <a:t>Auditing and Compliance</a:t>
            </a:r>
          </a:p>
        </p:txBody>
      </p:sp>
    </p:spTree>
    <p:extLst>
      <p:ext uri="{BB962C8B-B14F-4D97-AF65-F5344CB8AC3E}">
        <p14:creationId xmlns:p14="http://schemas.microsoft.com/office/powerpoint/2010/main" val="52226688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7236123-CBC8-3B49-948F-6984269DA78F}"/>
              </a:ext>
            </a:extLst>
          </p:cNvPr>
          <p:cNvSpPr>
            <a:spLocks noGrp="1"/>
          </p:cNvSpPr>
          <p:nvPr>
            <p:ph idx="1"/>
          </p:nvPr>
        </p:nvSpPr>
        <p:spPr/>
        <p:txBody>
          <a:bodyPr/>
          <a:lstStyle/>
          <a:p>
            <a:pPr marL="514350" indent="-514350">
              <a:buAutoNum type="arabicPeriod"/>
            </a:pPr>
            <a:r>
              <a:rPr lang="en-US" dirty="0"/>
              <a:t>Create an AWS account</a:t>
            </a:r>
          </a:p>
          <a:p>
            <a:pPr marL="514350" indent="-514350">
              <a:buAutoNum type="arabicPeriod"/>
            </a:pPr>
            <a:r>
              <a:rPr lang="en-US" dirty="0"/>
              <a:t>Setup up the AWS CLI tool and configure it to be used with your AWS account</a:t>
            </a:r>
          </a:p>
        </p:txBody>
      </p:sp>
      <p:sp>
        <p:nvSpPr>
          <p:cNvPr id="3" name="Title 2">
            <a:extLst>
              <a:ext uri="{FF2B5EF4-FFF2-40B4-BE49-F238E27FC236}">
                <a16:creationId xmlns:a16="http://schemas.microsoft.com/office/drawing/2014/main" id="{A371C5F7-CB04-2E48-9C19-4B9D64313458}"/>
              </a:ext>
            </a:extLst>
          </p:cNvPr>
          <p:cNvSpPr>
            <a:spLocks noGrp="1"/>
          </p:cNvSpPr>
          <p:nvPr>
            <p:ph type="title"/>
          </p:nvPr>
        </p:nvSpPr>
        <p:spPr/>
        <p:txBody>
          <a:bodyPr/>
          <a:lstStyle/>
          <a:p>
            <a:r>
              <a:rPr lang="en-US" dirty="0"/>
              <a:t>Homework #1</a:t>
            </a:r>
          </a:p>
        </p:txBody>
      </p:sp>
    </p:spTree>
    <p:extLst>
      <p:ext uri="{BB962C8B-B14F-4D97-AF65-F5344CB8AC3E}">
        <p14:creationId xmlns:p14="http://schemas.microsoft.com/office/powerpoint/2010/main" val="2739545730"/>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D1187F0-F09D-F90A-10E1-84FD43461EE1}"/>
              </a:ext>
            </a:extLst>
          </p:cNvPr>
          <p:cNvSpPr>
            <a:spLocks noGrp="1"/>
          </p:cNvSpPr>
          <p:nvPr>
            <p:ph idx="1"/>
          </p:nvPr>
        </p:nvSpPr>
        <p:spPr/>
        <p:txBody>
          <a:bodyPr/>
          <a:lstStyle/>
          <a:p>
            <a:r>
              <a:rPr lang="en-US" dirty="0"/>
              <a:t>I do not have any open TA/GA/grader/student employee positions at this time.  </a:t>
            </a:r>
          </a:p>
          <a:p>
            <a:endParaRPr lang="en-US" dirty="0"/>
          </a:p>
          <a:p>
            <a:r>
              <a:rPr lang="en-US" dirty="0"/>
              <a:t>If and when I do they will be posted on MAGE’s website and/or I will post about them in ELMS.</a:t>
            </a:r>
          </a:p>
        </p:txBody>
      </p:sp>
      <p:sp>
        <p:nvSpPr>
          <p:cNvPr id="3" name="Title 2">
            <a:extLst>
              <a:ext uri="{FF2B5EF4-FFF2-40B4-BE49-F238E27FC236}">
                <a16:creationId xmlns:a16="http://schemas.microsoft.com/office/drawing/2014/main" id="{0B120F54-B378-48A7-1D94-4438B499969E}"/>
              </a:ext>
            </a:extLst>
          </p:cNvPr>
          <p:cNvSpPr>
            <a:spLocks noGrp="1"/>
          </p:cNvSpPr>
          <p:nvPr>
            <p:ph type="title"/>
          </p:nvPr>
        </p:nvSpPr>
        <p:spPr/>
        <p:txBody>
          <a:bodyPr/>
          <a:lstStyle/>
          <a:p>
            <a:r>
              <a:rPr lang="en-US" dirty="0"/>
              <a:t>Reminder</a:t>
            </a:r>
          </a:p>
        </p:txBody>
      </p:sp>
    </p:spTree>
    <p:extLst>
      <p:ext uri="{BB962C8B-B14F-4D97-AF65-F5344CB8AC3E}">
        <p14:creationId xmlns:p14="http://schemas.microsoft.com/office/powerpoint/2010/main" val="3680494246"/>
      </p:ext>
    </p:extLst>
  </p:cSld>
  <p:clrMapOvr>
    <a:masterClrMapping/>
  </p:clrMapOvr>
</p:sld>
</file>

<file path=ppt/theme/theme1.xml><?xml version="1.0" encoding="utf-8"?>
<a:theme xmlns:a="http://schemas.openxmlformats.org/drawingml/2006/main" name="CSE NoTab Templat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lark Template" id="{52507695-A847-DB4D-BBB2-29A99508DC57}" vid="{B70C617C-9145-644E-9E7B-ADF857FA111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Clark Template</Template>
  <TotalTime>502</TotalTime>
  <Words>3068</Words>
  <Application>Microsoft Macintosh PowerPoint</Application>
  <PresentationFormat>On-screen Show (4:3)</PresentationFormat>
  <Paragraphs>399</Paragraphs>
  <Slides>94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94</vt:i4>
      </vt:variant>
    </vt:vector>
  </HeadingPairs>
  <TitlesOfParts>
    <vt:vector size="102" baseType="lpstr">
      <vt:lpstr>Arial</vt:lpstr>
      <vt:lpstr>Calibri</vt:lpstr>
      <vt:lpstr>Gotham</vt:lpstr>
      <vt:lpstr>Gotham-Book</vt:lpstr>
      <vt:lpstr>Gotham-Medium</vt:lpstr>
      <vt:lpstr>Gotham-MediumItalic</vt:lpstr>
      <vt:lpstr>Wingdings</vt:lpstr>
      <vt:lpstr>CSE NoTab Template</vt:lpstr>
      <vt:lpstr>Cloud Security</vt:lpstr>
      <vt:lpstr> </vt:lpstr>
      <vt:lpstr>Who am I?</vt:lpstr>
      <vt:lpstr>#humblebrag</vt:lpstr>
      <vt:lpstr>TA</vt:lpstr>
      <vt:lpstr>Note</vt:lpstr>
      <vt:lpstr> </vt:lpstr>
      <vt:lpstr>Course schedule</vt:lpstr>
      <vt:lpstr>For those playing the home game…</vt:lpstr>
      <vt:lpstr>Attendance</vt:lpstr>
      <vt:lpstr>Attendance</vt:lpstr>
      <vt:lpstr>Office Hours</vt:lpstr>
      <vt:lpstr> </vt:lpstr>
      <vt:lpstr>Contact Info</vt:lpstr>
      <vt:lpstr>Course Numbering Note</vt:lpstr>
      <vt:lpstr>Grading</vt:lpstr>
      <vt:lpstr>+/- Grading</vt:lpstr>
      <vt:lpstr>Grading</vt:lpstr>
      <vt:lpstr>Late Assignment Policy</vt:lpstr>
      <vt:lpstr>Late Assignment Policy</vt:lpstr>
      <vt:lpstr>Late Assignment Policy</vt:lpstr>
      <vt:lpstr>Late Assignment Policy</vt:lpstr>
      <vt:lpstr>LATE IS LATE</vt:lpstr>
      <vt:lpstr> </vt:lpstr>
      <vt:lpstr>Grade Disputes</vt:lpstr>
      <vt:lpstr>Notice</vt:lpstr>
      <vt:lpstr>Homework</vt:lpstr>
      <vt:lpstr>Midterm and Final Projects</vt:lpstr>
      <vt:lpstr>Academic Integrity</vt:lpstr>
      <vt:lpstr>Honor Pledge</vt:lpstr>
      <vt:lpstr>Plagiarism</vt:lpstr>
      <vt:lpstr> </vt:lpstr>
      <vt:lpstr>Asking for help</vt:lpstr>
      <vt:lpstr>Plagiarism.  Don’t do it.</vt:lpstr>
      <vt:lpstr>Which one is correct?</vt:lpstr>
      <vt:lpstr>PROOFREAD YOUR WORK</vt:lpstr>
      <vt:lpstr>PROOFREAD YOUR WORK</vt:lpstr>
      <vt:lpstr>Troubleshooting</vt:lpstr>
      <vt:lpstr>Course Layout</vt:lpstr>
      <vt:lpstr>Course Layout</vt:lpstr>
      <vt:lpstr>Course Layout</vt:lpstr>
      <vt:lpstr>Feedback is a Gift</vt:lpstr>
      <vt:lpstr>Class Requirements</vt:lpstr>
      <vt:lpstr>Set aside $50</vt:lpstr>
      <vt:lpstr>CCSP </vt:lpstr>
      <vt:lpstr>CCSP Book</vt:lpstr>
      <vt:lpstr>Technical Issues</vt:lpstr>
      <vt:lpstr>Time Management 101</vt:lpstr>
      <vt:lpstr> </vt:lpstr>
      <vt:lpstr>Build your calendar</vt:lpstr>
      <vt:lpstr>Don’t let your assignments look like this</vt:lpstr>
      <vt:lpstr>PowerPoint Presentation</vt:lpstr>
      <vt:lpstr>How I’d do a project</vt:lpstr>
      <vt:lpstr>Why?</vt:lpstr>
      <vt:lpstr>Every semester</vt:lpstr>
      <vt:lpstr> </vt:lpstr>
      <vt:lpstr> </vt:lpstr>
      <vt:lpstr>What is the Cloud?</vt:lpstr>
      <vt:lpstr>What is the Cloud?</vt:lpstr>
      <vt:lpstr>What is the Cloud?</vt:lpstr>
      <vt:lpstr>What is the Cloud?</vt:lpstr>
      <vt:lpstr>NIST 800-145 Definition of Cloud</vt:lpstr>
      <vt:lpstr>In the 90s/00s…</vt:lpstr>
      <vt:lpstr>ASP + API = Cloud</vt:lpstr>
      <vt:lpstr>Everything as a Service</vt:lpstr>
      <vt:lpstr>5 attributes of cloud computing</vt:lpstr>
      <vt:lpstr>Software-as-a-Service</vt:lpstr>
      <vt:lpstr>Other benefits</vt:lpstr>
      <vt:lpstr>Platform-as-a-Service</vt:lpstr>
      <vt:lpstr>Salesforce</vt:lpstr>
      <vt:lpstr>Infrastructure-as-a-Service</vt:lpstr>
      <vt:lpstr>IaaS Players</vt:lpstr>
      <vt:lpstr>Cloud Models</vt:lpstr>
      <vt:lpstr>Public Cloud</vt:lpstr>
      <vt:lpstr>Private Cloud</vt:lpstr>
      <vt:lpstr>Hybrid Cloud</vt:lpstr>
      <vt:lpstr>Community Cloud</vt:lpstr>
      <vt:lpstr>Community Cloud</vt:lpstr>
      <vt:lpstr>Community Cloud</vt:lpstr>
      <vt:lpstr>Benefits of the Cloud</vt:lpstr>
      <vt:lpstr>Reducing capital expenses</vt:lpstr>
      <vt:lpstr>Reducing personal costs</vt:lpstr>
      <vt:lpstr>Reducing operational costs</vt:lpstr>
      <vt:lpstr>Transferring (some) regulatory costs</vt:lpstr>
      <vt:lpstr>Remember</vt:lpstr>
      <vt:lpstr>Core Concepts of Cloud</vt:lpstr>
      <vt:lpstr>Virtualization</vt:lpstr>
      <vt:lpstr>Virtualization</vt:lpstr>
      <vt:lpstr>Sensitive Data</vt:lpstr>
      <vt:lpstr>Encryption</vt:lpstr>
      <vt:lpstr>Auditing and Compliance</vt:lpstr>
      <vt:lpstr>Auditing and Compliance</vt:lpstr>
      <vt:lpstr>Homework #1</vt:lpstr>
      <vt:lpstr>Reminder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133</cp:revision>
  <dcterms:created xsi:type="dcterms:W3CDTF">2017-09-02T15:32:33Z</dcterms:created>
  <dcterms:modified xsi:type="dcterms:W3CDTF">2022-08-31T02:22:59Z</dcterms:modified>
</cp:coreProperties>
</file>

<file path=docProps/thumbnail.jpeg>
</file>